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Permanent Marker"/>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PermanentMarker-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20" Type="http://schemas.openxmlformats.org/officeDocument/2006/relationships/image" Target="../media/image89.jpg"/><Relationship Id="rId22" Type="http://schemas.openxmlformats.org/officeDocument/2006/relationships/image" Target="../media/image98.jpg"/><Relationship Id="rId21" Type="http://schemas.openxmlformats.org/officeDocument/2006/relationships/image" Target="../media/image88.jpg"/><Relationship Id="rId24" Type="http://schemas.openxmlformats.org/officeDocument/2006/relationships/image" Target="../media/image90.jpg"/><Relationship Id="rId23" Type="http://schemas.openxmlformats.org/officeDocument/2006/relationships/image" Target="../media/image97.jp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69.jpg"/><Relationship Id="rId9" Type="http://schemas.openxmlformats.org/officeDocument/2006/relationships/image" Target="../media/image75.jpg"/><Relationship Id="rId26" Type="http://schemas.openxmlformats.org/officeDocument/2006/relationships/image" Target="../media/image92.jpg"/><Relationship Id="rId25" Type="http://schemas.openxmlformats.org/officeDocument/2006/relationships/image" Target="../media/image102.jpg"/><Relationship Id="rId5" Type="http://schemas.openxmlformats.org/officeDocument/2006/relationships/image" Target="../media/image87.jpg"/><Relationship Id="rId6" Type="http://schemas.openxmlformats.org/officeDocument/2006/relationships/image" Target="../media/image72.jpg"/><Relationship Id="rId7" Type="http://schemas.openxmlformats.org/officeDocument/2006/relationships/image" Target="../media/image73.jpg"/><Relationship Id="rId8" Type="http://schemas.openxmlformats.org/officeDocument/2006/relationships/image" Target="../media/image77.jpg"/><Relationship Id="rId11" Type="http://schemas.openxmlformats.org/officeDocument/2006/relationships/image" Target="../media/image91.jpg"/><Relationship Id="rId10" Type="http://schemas.openxmlformats.org/officeDocument/2006/relationships/image" Target="../media/image76.jpg"/><Relationship Id="rId13" Type="http://schemas.openxmlformats.org/officeDocument/2006/relationships/image" Target="../media/image78.jpg"/><Relationship Id="rId12" Type="http://schemas.openxmlformats.org/officeDocument/2006/relationships/image" Target="../media/image122.jpg"/><Relationship Id="rId15" Type="http://schemas.openxmlformats.org/officeDocument/2006/relationships/image" Target="../media/image80.jpg"/><Relationship Id="rId14" Type="http://schemas.openxmlformats.org/officeDocument/2006/relationships/image" Target="../media/image83.png"/><Relationship Id="rId17" Type="http://schemas.openxmlformats.org/officeDocument/2006/relationships/image" Target="../media/image82.jpg"/><Relationship Id="rId16" Type="http://schemas.openxmlformats.org/officeDocument/2006/relationships/image" Target="../media/image81.jpg"/><Relationship Id="rId19" Type="http://schemas.openxmlformats.org/officeDocument/2006/relationships/image" Target="../media/image86.jpg"/><Relationship Id="rId18" Type="http://schemas.openxmlformats.org/officeDocument/2006/relationships/image" Target="../media/image8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93.jpg"/><Relationship Id="rId9" Type="http://schemas.openxmlformats.org/officeDocument/2006/relationships/image" Target="../media/image216.jpg"/><Relationship Id="rId5" Type="http://schemas.openxmlformats.org/officeDocument/2006/relationships/image" Target="../media/image95.jpg"/><Relationship Id="rId6" Type="http://schemas.openxmlformats.org/officeDocument/2006/relationships/image" Target="../media/image94.jpg"/><Relationship Id="rId7" Type="http://schemas.openxmlformats.org/officeDocument/2006/relationships/image" Target="../media/image96.jpg"/><Relationship Id="rId8" Type="http://schemas.openxmlformats.org/officeDocument/2006/relationships/image" Target="../media/image105.jpg"/><Relationship Id="rId11" Type="http://schemas.openxmlformats.org/officeDocument/2006/relationships/image" Target="../media/image99.jpg"/><Relationship Id="rId10" Type="http://schemas.openxmlformats.org/officeDocument/2006/relationships/image" Target="../media/image100.jpg"/><Relationship Id="rId12" Type="http://schemas.openxmlformats.org/officeDocument/2006/relationships/image" Target="../media/image10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7.jpg"/><Relationship Id="rId4" Type="http://schemas.openxmlformats.org/officeDocument/2006/relationships/image" Target="../media/image103.jpg"/><Relationship Id="rId9" Type="http://schemas.openxmlformats.org/officeDocument/2006/relationships/image" Target="../media/image109.jpg"/><Relationship Id="rId5" Type="http://schemas.openxmlformats.org/officeDocument/2006/relationships/image" Target="../media/image104.jpg"/><Relationship Id="rId6" Type="http://schemas.openxmlformats.org/officeDocument/2006/relationships/image" Target="../media/image107.jpg"/><Relationship Id="rId7" Type="http://schemas.openxmlformats.org/officeDocument/2006/relationships/image" Target="../media/image106.jpg"/><Relationship Id="rId8" Type="http://schemas.openxmlformats.org/officeDocument/2006/relationships/image" Target="../media/image10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7.jpg"/><Relationship Id="rId4" Type="http://schemas.openxmlformats.org/officeDocument/2006/relationships/image" Target="../media/image110.jpg"/><Relationship Id="rId9" Type="http://schemas.openxmlformats.org/officeDocument/2006/relationships/image" Target="../media/image115.jpg"/><Relationship Id="rId5" Type="http://schemas.openxmlformats.org/officeDocument/2006/relationships/image" Target="../media/image111.jpg"/><Relationship Id="rId6" Type="http://schemas.openxmlformats.org/officeDocument/2006/relationships/image" Target="../media/image112.jpg"/><Relationship Id="rId7" Type="http://schemas.openxmlformats.org/officeDocument/2006/relationships/image" Target="../media/image113.jpg"/><Relationship Id="rId8" Type="http://schemas.openxmlformats.org/officeDocument/2006/relationships/image" Target="../media/image114.jpg"/><Relationship Id="rId11" Type="http://schemas.openxmlformats.org/officeDocument/2006/relationships/image" Target="../media/image133.gif"/><Relationship Id="rId10" Type="http://schemas.openxmlformats.org/officeDocument/2006/relationships/image" Target="../media/image116.jpg"/><Relationship Id="rId12" Type="http://schemas.openxmlformats.org/officeDocument/2006/relationships/image" Target="../media/image16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7.jpg"/><Relationship Id="rId4" Type="http://schemas.openxmlformats.org/officeDocument/2006/relationships/image" Target="../media/image118.jpg"/><Relationship Id="rId9" Type="http://schemas.openxmlformats.org/officeDocument/2006/relationships/image" Target="../media/image125.jpg"/><Relationship Id="rId5" Type="http://schemas.openxmlformats.org/officeDocument/2006/relationships/image" Target="../media/image131.jpg"/><Relationship Id="rId6" Type="http://schemas.openxmlformats.org/officeDocument/2006/relationships/image" Target="../media/image119.jpg"/><Relationship Id="rId7" Type="http://schemas.openxmlformats.org/officeDocument/2006/relationships/image" Target="../media/image120.jpg"/><Relationship Id="rId8" Type="http://schemas.openxmlformats.org/officeDocument/2006/relationships/image" Target="../media/image121.jpg"/><Relationship Id="rId11" Type="http://schemas.openxmlformats.org/officeDocument/2006/relationships/image" Target="../media/image124.jpg"/><Relationship Id="rId10" Type="http://schemas.openxmlformats.org/officeDocument/2006/relationships/image" Target="../media/image1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7.jpg"/><Relationship Id="rId4" Type="http://schemas.openxmlformats.org/officeDocument/2006/relationships/image" Target="../media/image126.jpg"/><Relationship Id="rId9" Type="http://schemas.openxmlformats.org/officeDocument/2006/relationships/image" Target="../media/image132.jpg"/><Relationship Id="rId5" Type="http://schemas.openxmlformats.org/officeDocument/2006/relationships/image" Target="../media/image129.jpg"/><Relationship Id="rId6" Type="http://schemas.openxmlformats.org/officeDocument/2006/relationships/image" Target="../media/image127.jpg"/><Relationship Id="rId7" Type="http://schemas.openxmlformats.org/officeDocument/2006/relationships/image" Target="../media/image128.jpg"/><Relationship Id="rId8" Type="http://schemas.openxmlformats.org/officeDocument/2006/relationships/image" Target="../media/image165.gif"/><Relationship Id="rId11" Type="http://schemas.openxmlformats.org/officeDocument/2006/relationships/image" Target="../media/image155.jpg"/><Relationship Id="rId10" Type="http://schemas.openxmlformats.org/officeDocument/2006/relationships/image" Target="../media/image134.jpg"/><Relationship Id="rId13" Type="http://schemas.openxmlformats.org/officeDocument/2006/relationships/image" Target="../media/image136.jpg"/><Relationship Id="rId12" Type="http://schemas.openxmlformats.org/officeDocument/2006/relationships/image" Target="../media/image135.jpg"/><Relationship Id="rId14" Type="http://schemas.openxmlformats.org/officeDocument/2006/relationships/image" Target="../media/image137.jpg"/></Relationships>
</file>

<file path=ppt/slides/_rels/slide17.xml.rels><?xml version="1.0" encoding="UTF-8" standalone="yes"?><Relationships xmlns="http://schemas.openxmlformats.org/package/2006/relationships"><Relationship Id="rId20" Type="http://schemas.openxmlformats.org/officeDocument/2006/relationships/image" Target="../media/image153.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7.jpg"/><Relationship Id="rId4" Type="http://schemas.openxmlformats.org/officeDocument/2006/relationships/image" Target="../media/image166.jpg"/><Relationship Id="rId9" Type="http://schemas.openxmlformats.org/officeDocument/2006/relationships/image" Target="../media/image141.jpg"/><Relationship Id="rId5" Type="http://schemas.openxmlformats.org/officeDocument/2006/relationships/image" Target="../media/image139.jpg"/><Relationship Id="rId6" Type="http://schemas.openxmlformats.org/officeDocument/2006/relationships/image" Target="../media/image138.jpg"/><Relationship Id="rId7" Type="http://schemas.openxmlformats.org/officeDocument/2006/relationships/image" Target="../media/image142.png"/><Relationship Id="rId8" Type="http://schemas.openxmlformats.org/officeDocument/2006/relationships/image" Target="../media/image140.jpg"/><Relationship Id="rId11" Type="http://schemas.openxmlformats.org/officeDocument/2006/relationships/image" Target="../media/image145.jpg"/><Relationship Id="rId10" Type="http://schemas.openxmlformats.org/officeDocument/2006/relationships/image" Target="../media/image143.jpg"/><Relationship Id="rId13" Type="http://schemas.openxmlformats.org/officeDocument/2006/relationships/image" Target="../media/image147.jpg"/><Relationship Id="rId12" Type="http://schemas.openxmlformats.org/officeDocument/2006/relationships/image" Target="../media/image144.jpg"/><Relationship Id="rId15" Type="http://schemas.openxmlformats.org/officeDocument/2006/relationships/image" Target="../media/image148.jpg"/><Relationship Id="rId14" Type="http://schemas.openxmlformats.org/officeDocument/2006/relationships/image" Target="../media/image146.png"/><Relationship Id="rId17" Type="http://schemas.openxmlformats.org/officeDocument/2006/relationships/image" Target="../media/image150.png"/><Relationship Id="rId16" Type="http://schemas.openxmlformats.org/officeDocument/2006/relationships/image" Target="../media/image149.png"/><Relationship Id="rId19" Type="http://schemas.openxmlformats.org/officeDocument/2006/relationships/image" Target="../media/image152.png"/><Relationship Id="rId18" Type="http://schemas.openxmlformats.org/officeDocument/2006/relationships/image" Target="../media/image1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7.jpg"/><Relationship Id="rId4" Type="http://schemas.openxmlformats.org/officeDocument/2006/relationships/image" Target="../media/image154.jpg"/><Relationship Id="rId9" Type="http://schemas.openxmlformats.org/officeDocument/2006/relationships/image" Target="../media/image167.jpg"/><Relationship Id="rId5" Type="http://schemas.openxmlformats.org/officeDocument/2006/relationships/image" Target="../media/image158.jpg"/><Relationship Id="rId6" Type="http://schemas.openxmlformats.org/officeDocument/2006/relationships/image" Target="../media/image156.jpg"/><Relationship Id="rId7" Type="http://schemas.openxmlformats.org/officeDocument/2006/relationships/image" Target="../media/image239.jpg"/><Relationship Id="rId8" Type="http://schemas.openxmlformats.org/officeDocument/2006/relationships/image" Target="../media/image162.jpg"/><Relationship Id="rId11" Type="http://schemas.openxmlformats.org/officeDocument/2006/relationships/image" Target="../media/image170.jpg"/><Relationship Id="rId10" Type="http://schemas.openxmlformats.org/officeDocument/2006/relationships/image" Target="../media/image159.jpg"/><Relationship Id="rId13" Type="http://schemas.openxmlformats.org/officeDocument/2006/relationships/image" Target="../media/image189.jpg"/><Relationship Id="rId12" Type="http://schemas.openxmlformats.org/officeDocument/2006/relationships/image" Target="../media/image161.jpg"/><Relationship Id="rId15" Type="http://schemas.openxmlformats.org/officeDocument/2006/relationships/image" Target="../media/image168.jpg"/><Relationship Id="rId14" Type="http://schemas.openxmlformats.org/officeDocument/2006/relationships/image" Target="../media/image16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9.jpg"/><Relationship Id="rId4" Type="http://schemas.openxmlformats.org/officeDocument/2006/relationships/image" Target="../media/image172.gif"/><Relationship Id="rId9" Type="http://schemas.openxmlformats.org/officeDocument/2006/relationships/image" Target="../media/image183.gif"/><Relationship Id="rId5" Type="http://schemas.openxmlformats.org/officeDocument/2006/relationships/image" Target="../media/image169.gif"/><Relationship Id="rId6" Type="http://schemas.openxmlformats.org/officeDocument/2006/relationships/image" Target="../media/image182.gif"/><Relationship Id="rId7" Type="http://schemas.openxmlformats.org/officeDocument/2006/relationships/image" Target="../media/image171.gif"/><Relationship Id="rId8" Type="http://schemas.openxmlformats.org/officeDocument/2006/relationships/image" Target="../media/image175.gif"/><Relationship Id="rId11" Type="http://schemas.openxmlformats.org/officeDocument/2006/relationships/image" Target="../media/image174.gif"/><Relationship Id="rId10" Type="http://schemas.openxmlformats.org/officeDocument/2006/relationships/image" Target="../media/image173.jpg"/><Relationship Id="rId13" Type="http://schemas.openxmlformats.org/officeDocument/2006/relationships/image" Target="../media/image235.gif"/><Relationship Id="rId12" Type="http://schemas.openxmlformats.org/officeDocument/2006/relationships/image" Target="../media/image176.gif"/><Relationship Id="rId15" Type="http://schemas.openxmlformats.org/officeDocument/2006/relationships/image" Target="../media/image178.jpg"/><Relationship Id="rId14" Type="http://schemas.openxmlformats.org/officeDocument/2006/relationships/image" Target="../media/image240.gif"/><Relationship Id="rId17" Type="http://schemas.openxmlformats.org/officeDocument/2006/relationships/image" Target="../media/image198.gif"/><Relationship Id="rId16" Type="http://schemas.openxmlformats.org/officeDocument/2006/relationships/image" Target="../media/image228.gif"/><Relationship Id="rId18" Type="http://schemas.openxmlformats.org/officeDocument/2006/relationships/image" Target="../media/image18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9.jpg"/><Relationship Id="rId4" Type="http://schemas.openxmlformats.org/officeDocument/2006/relationships/image" Target="../media/image181.gif"/><Relationship Id="rId9" Type="http://schemas.openxmlformats.org/officeDocument/2006/relationships/image" Target="../media/image187.gif"/><Relationship Id="rId5" Type="http://schemas.openxmlformats.org/officeDocument/2006/relationships/image" Target="../media/image184.gif"/><Relationship Id="rId6" Type="http://schemas.openxmlformats.org/officeDocument/2006/relationships/image" Target="../media/image185.gif"/><Relationship Id="rId7" Type="http://schemas.openxmlformats.org/officeDocument/2006/relationships/image" Target="../media/image186.gif"/><Relationship Id="rId8" Type="http://schemas.openxmlformats.org/officeDocument/2006/relationships/image" Target="../media/image190.gif"/><Relationship Id="rId11" Type="http://schemas.openxmlformats.org/officeDocument/2006/relationships/image" Target="../media/image188.gif"/><Relationship Id="rId10" Type="http://schemas.openxmlformats.org/officeDocument/2006/relationships/image" Target="../media/image191.gif"/><Relationship Id="rId13" Type="http://schemas.openxmlformats.org/officeDocument/2006/relationships/image" Target="../media/image195.gif"/><Relationship Id="rId12" Type="http://schemas.openxmlformats.org/officeDocument/2006/relationships/image" Target="../media/image19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9.jpg"/><Relationship Id="rId4" Type="http://schemas.openxmlformats.org/officeDocument/2006/relationships/image" Target="../media/image193.jpg"/><Relationship Id="rId9" Type="http://schemas.openxmlformats.org/officeDocument/2006/relationships/image" Target="../media/image241.jpg"/><Relationship Id="rId5" Type="http://schemas.openxmlformats.org/officeDocument/2006/relationships/image" Target="../media/image201.png"/><Relationship Id="rId6" Type="http://schemas.openxmlformats.org/officeDocument/2006/relationships/image" Target="../media/image194.png"/><Relationship Id="rId7" Type="http://schemas.openxmlformats.org/officeDocument/2006/relationships/image" Target="../media/image199.jpg"/><Relationship Id="rId8" Type="http://schemas.openxmlformats.org/officeDocument/2006/relationships/image" Target="../media/image196.jpg"/><Relationship Id="rId11" Type="http://schemas.openxmlformats.org/officeDocument/2006/relationships/image" Target="../media/image200.jpg"/><Relationship Id="rId10" Type="http://schemas.openxmlformats.org/officeDocument/2006/relationships/image" Target="../media/image197.jpg"/><Relationship Id="rId13" Type="http://schemas.openxmlformats.org/officeDocument/2006/relationships/image" Target="../media/image203.jpg"/><Relationship Id="rId12" Type="http://schemas.openxmlformats.org/officeDocument/2006/relationships/image" Target="../media/image202.jpg"/><Relationship Id="rId15" Type="http://schemas.openxmlformats.org/officeDocument/2006/relationships/image" Target="../media/image221.jpg"/><Relationship Id="rId14" Type="http://schemas.openxmlformats.org/officeDocument/2006/relationships/image" Target="../media/image204.jpg"/><Relationship Id="rId17" Type="http://schemas.openxmlformats.org/officeDocument/2006/relationships/image" Target="../media/image206.jpg"/><Relationship Id="rId16" Type="http://schemas.openxmlformats.org/officeDocument/2006/relationships/image" Target="../media/image20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9.jpg"/><Relationship Id="rId4" Type="http://schemas.openxmlformats.org/officeDocument/2006/relationships/image" Target="../media/image207.jpg"/><Relationship Id="rId9" Type="http://schemas.openxmlformats.org/officeDocument/2006/relationships/image" Target="../media/image210.jpg"/><Relationship Id="rId5" Type="http://schemas.openxmlformats.org/officeDocument/2006/relationships/image" Target="../media/image220.jpg"/><Relationship Id="rId6" Type="http://schemas.openxmlformats.org/officeDocument/2006/relationships/image" Target="../media/image208.jpg"/><Relationship Id="rId7" Type="http://schemas.openxmlformats.org/officeDocument/2006/relationships/image" Target="../media/image209.jpg"/><Relationship Id="rId8" Type="http://schemas.openxmlformats.org/officeDocument/2006/relationships/image" Target="../media/image211.jpg"/><Relationship Id="rId11" Type="http://schemas.openxmlformats.org/officeDocument/2006/relationships/image" Target="../media/image213.jpg"/><Relationship Id="rId10" Type="http://schemas.openxmlformats.org/officeDocument/2006/relationships/image" Target="../media/image212.jpg"/><Relationship Id="rId12" Type="http://schemas.openxmlformats.org/officeDocument/2006/relationships/image" Target="../media/image2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9.jpg"/><Relationship Id="rId4" Type="http://schemas.openxmlformats.org/officeDocument/2006/relationships/image" Target="../media/image215.png"/><Relationship Id="rId9" Type="http://schemas.openxmlformats.org/officeDocument/2006/relationships/image" Target="../media/image223.png"/><Relationship Id="rId5" Type="http://schemas.openxmlformats.org/officeDocument/2006/relationships/image" Target="../media/image217.png"/><Relationship Id="rId6" Type="http://schemas.openxmlformats.org/officeDocument/2006/relationships/image" Target="../media/image237.png"/><Relationship Id="rId7" Type="http://schemas.openxmlformats.org/officeDocument/2006/relationships/image" Target="../media/image219.png"/><Relationship Id="rId8" Type="http://schemas.openxmlformats.org/officeDocument/2006/relationships/image" Target="../media/image218.png"/><Relationship Id="rId10" Type="http://schemas.openxmlformats.org/officeDocument/2006/relationships/image" Target="../media/image2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9.jpg"/><Relationship Id="rId4" Type="http://schemas.openxmlformats.org/officeDocument/2006/relationships/image" Target="../media/image224.png"/><Relationship Id="rId9" Type="http://schemas.openxmlformats.org/officeDocument/2006/relationships/image" Target="../media/image232.jpg"/><Relationship Id="rId5" Type="http://schemas.openxmlformats.org/officeDocument/2006/relationships/image" Target="../media/image225.png"/><Relationship Id="rId6" Type="http://schemas.openxmlformats.org/officeDocument/2006/relationships/image" Target="../media/image230.png"/><Relationship Id="rId7" Type="http://schemas.openxmlformats.org/officeDocument/2006/relationships/image" Target="../media/image226.jpg"/><Relationship Id="rId8" Type="http://schemas.openxmlformats.org/officeDocument/2006/relationships/image" Target="../media/image227.png"/><Relationship Id="rId11" Type="http://schemas.openxmlformats.org/officeDocument/2006/relationships/image" Target="../media/image233.png"/><Relationship Id="rId10" Type="http://schemas.openxmlformats.org/officeDocument/2006/relationships/image" Target="../media/image229.png"/><Relationship Id="rId13" Type="http://schemas.openxmlformats.org/officeDocument/2006/relationships/image" Target="../media/image234.png"/><Relationship Id="rId12" Type="http://schemas.openxmlformats.org/officeDocument/2006/relationships/image" Target="../media/image2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9.jpg"/><Relationship Id="rId4" Type="http://schemas.openxmlformats.org/officeDocument/2006/relationships/image" Target="../media/image2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6.jpg"/></Relationships>
</file>

<file path=ppt/slides/_rels/slide3.xml.rels><?xml version="1.0" encoding="UTF-8" standalone="yes"?><Relationships xmlns="http://schemas.openxmlformats.org/package/2006/relationships"><Relationship Id="rId11" Type="http://schemas.openxmlformats.org/officeDocument/2006/relationships/image" Target="../media/image3.gif"/><Relationship Id="rId10" Type="http://schemas.openxmlformats.org/officeDocument/2006/relationships/image" Target="../media/image2.jpg"/><Relationship Id="rId13" Type="http://schemas.openxmlformats.org/officeDocument/2006/relationships/image" Target="../media/image5.jpg"/><Relationship Id="rId12" Type="http://schemas.openxmlformats.org/officeDocument/2006/relationships/image" Target="../media/image4.gif"/><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11.jpg"/><Relationship Id="rId9" Type="http://schemas.openxmlformats.org/officeDocument/2006/relationships/image" Target="../media/image74.gif"/><Relationship Id="rId15" Type="http://schemas.openxmlformats.org/officeDocument/2006/relationships/image" Target="../media/image6.jpg"/><Relationship Id="rId14" Type="http://schemas.openxmlformats.org/officeDocument/2006/relationships/image" Target="../media/image7.jpg"/><Relationship Id="rId16" Type="http://schemas.openxmlformats.org/officeDocument/2006/relationships/image" Target="../media/image8.jpg"/><Relationship Id="rId5" Type="http://schemas.openxmlformats.org/officeDocument/2006/relationships/image" Target="../media/image30.png"/><Relationship Id="rId6" Type="http://schemas.openxmlformats.org/officeDocument/2006/relationships/image" Target="../media/image177.png"/><Relationship Id="rId7" Type="http://schemas.openxmlformats.org/officeDocument/2006/relationships/image" Target="../media/image16.jp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1" Type="http://schemas.openxmlformats.org/officeDocument/2006/relationships/image" Target="../media/image17.jpg"/><Relationship Id="rId10" Type="http://schemas.openxmlformats.org/officeDocument/2006/relationships/image" Target="../media/image15.jpg"/><Relationship Id="rId12" Type="http://schemas.openxmlformats.org/officeDocument/2006/relationships/image" Target="../media/image18.jp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9.jpg"/><Relationship Id="rId9" Type="http://schemas.openxmlformats.org/officeDocument/2006/relationships/image" Target="../media/image14.jpg"/><Relationship Id="rId5" Type="http://schemas.openxmlformats.org/officeDocument/2006/relationships/image" Target="../media/image10.jpg"/><Relationship Id="rId6" Type="http://schemas.openxmlformats.org/officeDocument/2006/relationships/image" Target="../media/image12.jpg"/><Relationship Id="rId7" Type="http://schemas.openxmlformats.org/officeDocument/2006/relationships/image" Target="../media/image13.jpg"/><Relationship Id="rId8" Type="http://schemas.openxmlformats.org/officeDocument/2006/relationships/image" Target="../media/image23.gif"/></Relationships>
</file>

<file path=ppt/slides/_rels/slide5.xml.rels><?xml version="1.0" encoding="UTF-8" standalone="yes"?><Relationships xmlns="http://schemas.openxmlformats.org/package/2006/relationships"><Relationship Id="rId11" Type="http://schemas.openxmlformats.org/officeDocument/2006/relationships/image" Target="../media/image31.jpg"/><Relationship Id="rId10" Type="http://schemas.openxmlformats.org/officeDocument/2006/relationships/image" Target="../media/image24.jpg"/><Relationship Id="rId13" Type="http://schemas.openxmlformats.org/officeDocument/2006/relationships/image" Target="../media/image34.jpg"/><Relationship Id="rId12" Type="http://schemas.openxmlformats.org/officeDocument/2006/relationships/image" Target="../media/image25.jp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32.jpg"/><Relationship Id="rId9" Type="http://schemas.openxmlformats.org/officeDocument/2006/relationships/image" Target="../media/image44.jpg"/><Relationship Id="rId15" Type="http://schemas.openxmlformats.org/officeDocument/2006/relationships/image" Target="../media/image27.jpg"/><Relationship Id="rId14" Type="http://schemas.openxmlformats.org/officeDocument/2006/relationships/image" Target="../media/image26.jpg"/><Relationship Id="rId17" Type="http://schemas.openxmlformats.org/officeDocument/2006/relationships/image" Target="../media/image29.jpg"/><Relationship Id="rId16" Type="http://schemas.openxmlformats.org/officeDocument/2006/relationships/image" Target="../media/image38.jpg"/><Relationship Id="rId5" Type="http://schemas.openxmlformats.org/officeDocument/2006/relationships/image" Target="../media/image42.jpg"/><Relationship Id="rId19" Type="http://schemas.openxmlformats.org/officeDocument/2006/relationships/image" Target="../media/image52.jpg"/><Relationship Id="rId6" Type="http://schemas.openxmlformats.org/officeDocument/2006/relationships/image" Target="../media/image28.jpg"/><Relationship Id="rId18" Type="http://schemas.openxmlformats.org/officeDocument/2006/relationships/image" Target="../media/image45.jpg"/><Relationship Id="rId7" Type="http://schemas.openxmlformats.org/officeDocument/2006/relationships/image" Target="../media/image20.jpg"/><Relationship Id="rId8" Type="http://schemas.openxmlformats.org/officeDocument/2006/relationships/image" Target="../media/image22.jpg"/></Relationships>
</file>

<file path=ppt/slides/_rels/slide6.xml.rels><?xml version="1.0" encoding="UTF-8" standalone="yes"?><Relationships xmlns="http://schemas.openxmlformats.org/package/2006/relationships"><Relationship Id="rId11" Type="http://schemas.openxmlformats.org/officeDocument/2006/relationships/image" Target="../media/image39.jpg"/><Relationship Id="rId10" Type="http://schemas.openxmlformats.org/officeDocument/2006/relationships/image" Target="../media/image50.jpg"/><Relationship Id="rId13" Type="http://schemas.openxmlformats.org/officeDocument/2006/relationships/image" Target="../media/image41.jpg"/><Relationship Id="rId12" Type="http://schemas.openxmlformats.org/officeDocument/2006/relationships/image" Target="../media/image40.jp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33.jpg"/><Relationship Id="rId9" Type="http://schemas.openxmlformats.org/officeDocument/2006/relationships/image" Target="../media/image130.jpg"/><Relationship Id="rId15" Type="http://schemas.openxmlformats.org/officeDocument/2006/relationships/image" Target="../media/image85.png"/><Relationship Id="rId14" Type="http://schemas.openxmlformats.org/officeDocument/2006/relationships/image" Target="../media/image43.jpg"/><Relationship Id="rId17" Type="http://schemas.openxmlformats.org/officeDocument/2006/relationships/image" Target="../media/image61.jpg"/><Relationship Id="rId16" Type="http://schemas.openxmlformats.org/officeDocument/2006/relationships/image" Target="../media/image46.jpg"/><Relationship Id="rId5" Type="http://schemas.openxmlformats.org/officeDocument/2006/relationships/image" Target="../media/image35.jpg"/><Relationship Id="rId6" Type="http://schemas.openxmlformats.org/officeDocument/2006/relationships/image" Target="../media/image36.jpg"/><Relationship Id="rId7" Type="http://schemas.openxmlformats.org/officeDocument/2006/relationships/image" Target="../media/image53.jpg"/><Relationship Id="rId8" Type="http://schemas.openxmlformats.org/officeDocument/2006/relationships/image" Target="../media/image37.jpg"/></Relationships>
</file>

<file path=ppt/slides/_rels/slide7.xml.rels><?xml version="1.0" encoding="UTF-8" standalone="yes"?><Relationships xmlns="http://schemas.openxmlformats.org/package/2006/relationships"><Relationship Id="rId11" Type="http://schemas.openxmlformats.org/officeDocument/2006/relationships/image" Target="../media/image54.jpg"/><Relationship Id="rId10" Type="http://schemas.openxmlformats.org/officeDocument/2006/relationships/image" Target="../media/image71.jpg"/><Relationship Id="rId13" Type="http://schemas.openxmlformats.org/officeDocument/2006/relationships/image" Target="../media/image56.jpg"/><Relationship Id="rId12" Type="http://schemas.openxmlformats.org/officeDocument/2006/relationships/image" Target="../media/image55.jp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48.jpg"/><Relationship Id="rId9" Type="http://schemas.openxmlformats.org/officeDocument/2006/relationships/image" Target="../media/image51.jpg"/><Relationship Id="rId5" Type="http://schemas.openxmlformats.org/officeDocument/2006/relationships/image" Target="../media/image47.jpg"/><Relationship Id="rId6" Type="http://schemas.openxmlformats.org/officeDocument/2006/relationships/image" Target="../media/image49.jpg"/><Relationship Id="rId7" Type="http://schemas.openxmlformats.org/officeDocument/2006/relationships/image" Target="../media/image163.png"/><Relationship Id="rId8" Type="http://schemas.openxmlformats.org/officeDocument/2006/relationships/image" Target="../media/image5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79.jpg"/></Relationships>
</file>

<file path=ppt/slides/_rels/slide9.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64.jpg"/><Relationship Id="rId13" Type="http://schemas.openxmlformats.org/officeDocument/2006/relationships/image" Target="../media/image66.jpg"/><Relationship Id="rId12" Type="http://schemas.openxmlformats.org/officeDocument/2006/relationships/image" Target="../media/image65.jp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157.jpg"/><Relationship Id="rId9" Type="http://schemas.openxmlformats.org/officeDocument/2006/relationships/image" Target="../media/image62.jpg"/><Relationship Id="rId15" Type="http://schemas.openxmlformats.org/officeDocument/2006/relationships/image" Target="../media/image68.jpg"/><Relationship Id="rId14" Type="http://schemas.openxmlformats.org/officeDocument/2006/relationships/image" Target="../media/image67.jp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60.jpg"/><Relationship Id="rId8" Type="http://schemas.openxmlformats.org/officeDocument/2006/relationships/image" Target="../media/image6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a:spcBef>
                <a:spcPts val="0"/>
              </a:spcBef>
              <a:buNone/>
            </a:pPr>
            <a:r>
              <a:rPr lang="en">
                <a:latin typeface="Permanent Marker"/>
                <a:ea typeface="Permanent Marker"/>
                <a:cs typeface="Permanent Marker"/>
                <a:sym typeface="Permanent Marker"/>
              </a:rPr>
              <a:t>Art Bible</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a:spcBef>
                <a:spcPts val="0"/>
              </a:spcBef>
              <a:buNone/>
            </a:pPr>
            <a:r>
              <a:rPr lang="en">
                <a:solidFill>
                  <a:srgbClr val="F3F3F3"/>
                </a:solidFill>
              </a:rPr>
              <a:t>Thumbsup!</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Shape 185"/>
          <p:cNvSpPr txBox="1"/>
          <p:nvPr>
            <p:ph type="title"/>
          </p:nvPr>
        </p:nvSpPr>
        <p:spPr>
          <a:xfrm>
            <a:off x="58300" y="43237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Enemies</a:t>
            </a:r>
          </a:p>
        </p:txBody>
      </p:sp>
      <p:pic>
        <p:nvPicPr>
          <p:cNvPr id="186" name="Shape 186"/>
          <p:cNvPicPr preferRelativeResize="0"/>
          <p:nvPr/>
        </p:nvPicPr>
        <p:blipFill>
          <a:blip r:embed="rId4">
            <a:alphaModFix/>
          </a:blip>
          <a:stretch>
            <a:fillRect/>
          </a:stretch>
        </p:blipFill>
        <p:spPr>
          <a:xfrm>
            <a:off x="5426134" y="3464143"/>
            <a:ext cx="1207779" cy="1689608"/>
          </a:xfrm>
          <a:prstGeom prst="rect">
            <a:avLst/>
          </a:prstGeom>
          <a:noFill/>
          <a:ln>
            <a:noFill/>
          </a:ln>
        </p:spPr>
      </p:pic>
      <p:pic>
        <p:nvPicPr>
          <p:cNvPr id="187" name="Shape 187"/>
          <p:cNvPicPr preferRelativeResize="0"/>
          <p:nvPr/>
        </p:nvPicPr>
        <p:blipFill>
          <a:blip r:embed="rId5">
            <a:alphaModFix/>
          </a:blip>
          <a:stretch>
            <a:fillRect/>
          </a:stretch>
        </p:blipFill>
        <p:spPr>
          <a:xfrm>
            <a:off x="7136012" y="1453025"/>
            <a:ext cx="1163270" cy="2274418"/>
          </a:xfrm>
          <a:prstGeom prst="rect">
            <a:avLst/>
          </a:prstGeom>
          <a:noFill/>
          <a:ln>
            <a:noFill/>
          </a:ln>
        </p:spPr>
      </p:pic>
      <p:pic>
        <p:nvPicPr>
          <p:cNvPr id="188" name="Shape 188"/>
          <p:cNvPicPr preferRelativeResize="0"/>
          <p:nvPr/>
        </p:nvPicPr>
        <p:blipFill>
          <a:blip r:embed="rId6">
            <a:alphaModFix/>
          </a:blip>
          <a:stretch>
            <a:fillRect/>
          </a:stretch>
        </p:blipFill>
        <p:spPr>
          <a:xfrm>
            <a:off x="6597200" y="3464151"/>
            <a:ext cx="1689600" cy="1689600"/>
          </a:xfrm>
          <a:prstGeom prst="rect">
            <a:avLst/>
          </a:prstGeom>
          <a:noFill/>
          <a:ln>
            <a:noFill/>
          </a:ln>
        </p:spPr>
      </p:pic>
      <p:pic>
        <p:nvPicPr>
          <p:cNvPr id="189" name="Shape 189"/>
          <p:cNvPicPr preferRelativeResize="0"/>
          <p:nvPr/>
        </p:nvPicPr>
        <p:blipFill>
          <a:blip r:embed="rId7">
            <a:alphaModFix/>
          </a:blip>
          <a:stretch>
            <a:fillRect/>
          </a:stretch>
        </p:blipFill>
        <p:spPr>
          <a:xfrm>
            <a:off x="4892813" y="1229050"/>
            <a:ext cx="2274419" cy="2274418"/>
          </a:xfrm>
          <a:prstGeom prst="rect">
            <a:avLst/>
          </a:prstGeom>
          <a:noFill/>
          <a:ln>
            <a:noFill/>
          </a:ln>
        </p:spPr>
      </p:pic>
      <p:pic>
        <p:nvPicPr>
          <p:cNvPr id="190" name="Shape 190"/>
          <p:cNvPicPr preferRelativeResize="0"/>
          <p:nvPr/>
        </p:nvPicPr>
        <p:blipFill>
          <a:blip r:embed="rId8">
            <a:alphaModFix/>
          </a:blip>
          <a:stretch>
            <a:fillRect/>
          </a:stretch>
        </p:blipFill>
        <p:spPr>
          <a:xfrm>
            <a:off x="2332145" y="3943108"/>
            <a:ext cx="2375505" cy="1187751"/>
          </a:xfrm>
          <a:prstGeom prst="rect">
            <a:avLst/>
          </a:prstGeom>
          <a:noFill/>
          <a:ln>
            <a:noFill/>
          </a:ln>
        </p:spPr>
      </p:pic>
      <p:pic>
        <p:nvPicPr>
          <p:cNvPr id="191" name="Shape 191"/>
          <p:cNvPicPr preferRelativeResize="0"/>
          <p:nvPr/>
        </p:nvPicPr>
        <p:blipFill>
          <a:blip r:embed="rId9">
            <a:alphaModFix/>
          </a:blip>
          <a:stretch>
            <a:fillRect/>
          </a:stretch>
        </p:blipFill>
        <p:spPr>
          <a:xfrm>
            <a:off x="0" y="3370050"/>
            <a:ext cx="2364600" cy="1773450"/>
          </a:xfrm>
          <a:prstGeom prst="rect">
            <a:avLst/>
          </a:prstGeom>
          <a:noFill/>
          <a:ln>
            <a:noFill/>
          </a:ln>
        </p:spPr>
      </p:pic>
      <p:pic>
        <p:nvPicPr>
          <p:cNvPr id="192" name="Shape 192"/>
          <p:cNvPicPr preferRelativeResize="0"/>
          <p:nvPr/>
        </p:nvPicPr>
        <p:blipFill>
          <a:blip r:embed="rId10">
            <a:alphaModFix/>
          </a:blip>
          <a:stretch>
            <a:fillRect/>
          </a:stretch>
        </p:blipFill>
        <p:spPr>
          <a:xfrm>
            <a:off x="3997425" y="3727451"/>
            <a:ext cx="1428700" cy="1428700"/>
          </a:xfrm>
          <a:prstGeom prst="rect">
            <a:avLst/>
          </a:prstGeom>
          <a:noFill/>
          <a:ln>
            <a:noFill/>
          </a:ln>
        </p:spPr>
      </p:pic>
      <p:pic>
        <p:nvPicPr>
          <p:cNvPr id="193" name="Shape 193"/>
          <p:cNvPicPr preferRelativeResize="0"/>
          <p:nvPr/>
        </p:nvPicPr>
        <p:blipFill>
          <a:blip r:embed="rId11">
            <a:alphaModFix/>
          </a:blip>
          <a:stretch>
            <a:fillRect/>
          </a:stretch>
        </p:blipFill>
        <p:spPr>
          <a:xfrm>
            <a:off x="6812600" y="-12650"/>
            <a:ext cx="1486674" cy="1913700"/>
          </a:xfrm>
          <a:prstGeom prst="rect">
            <a:avLst/>
          </a:prstGeom>
          <a:noFill/>
          <a:ln>
            <a:noFill/>
          </a:ln>
        </p:spPr>
      </p:pic>
      <p:pic>
        <p:nvPicPr>
          <p:cNvPr id="194" name="Shape 194"/>
          <p:cNvPicPr preferRelativeResize="0"/>
          <p:nvPr/>
        </p:nvPicPr>
        <p:blipFill>
          <a:blip r:embed="rId12">
            <a:alphaModFix/>
          </a:blip>
          <a:stretch>
            <a:fillRect/>
          </a:stretch>
        </p:blipFill>
        <p:spPr>
          <a:xfrm>
            <a:off x="3997424" y="2926927"/>
            <a:ext cx="1642750" cy="833025"/>
          </a:xfrm>
          <a:prstGeom prst="rect">
            <a:avLst/>
          </a:prstGeom>
          <a:noFill/>
          <a:ln>
            <a:noFill/>
          </a:ln>
        </p:spPr>
      </p:pic>
      <p:pic>
        <p:nvPicPr>
          <p:cNvPr id="195" name="Shape 195"/>
          <p:cNvPicPr preferRelativeResize="0"/>
          <p:nvPr/>
        </p:nvPicPr>
        <p:blipFill>
          <a:blip r:embed="rId13">
            <a:alphaModFix/>
          </a:blip>
          <a:stretch>
            <a:fillRect/>
          </a:stretch>
        </p:blipFill>
        <p:spPr>
          <a:xfrm>
            <a:off x="3837030" y="1730422"/>
            <a:ext cx="1130050" cy="1284325"/>
          </a:xfrm>
          <a:prstGeom prst="rect">
            <a:avLst/>
          </a:prstGeom>
          <a:noFill/>
          <a:ln>
            <a:noFill/>
          </a:ln>
        </p:spPr>
      </p:pic>
      <p:pic>
        <p:nvPicPr>
          <p:cNvPr id="196" name="Shape 196"/>
          <p:cNvPicPr preferRelativeResize="0"/>
          <p:nvPr/>
        </p:nvPicPr>
        <p:blipFill>
          <a:blip r:embed="rId14">
            <a:alphaModFix/>
          </a:blip>
          <a:stretch>
            <a:fillRect/>
          </a:stretch>
        </p:blipFill>
        <p:spPr>
          <a:xfrm>
            <a:off x="6426520" y="2557507"/>
            <a:ext cx="994005" cy="1347802"/>
          </a:xfrm>
          <a:prstGeom prst="rect">
            <a:avLst/>
          </a:prstGeom>
          <a:noFill/>
          <a:ln>
            <a:noFill/>
          </a:ln>
        </p:spPr>
      </p:pic>
      <p:pic>
        <p:nvPicPr>
          <p:cNvPr id="197" name="Shape 197"/>
          <p:cNvPicPr preferRelativeResize="0"/>
          <p:nvPr/>
        </p:nvPicPr>
        <p:blipFill>
          <a:blip r:embed="rId15">
            <a:alphaModFix/>
          </a:blip>
          <a:stretch>
            <a:fillRect/>
          </a:stretch>
        </p:blipFill>
        <p:spPr>
          <a:xfrm>
            <a:off x="8240946" y="-12662"/>
            <a:ext cx="903057" cy="5143500"/>
          </a:xfrm>
          <a:prstGeom prst="rect">
            <a:avLst/>
          </a:prstGeom>
          <a:noFill/>
          <a:ln>
            <a:noFill/>
          </a:ln>
        </p:spPr>
      </p:pic>
      <p:pic>
        <p:nvPicPr>
          <p:cNvPr id="198" name="Shape 198"/>
          <p:cNvPicPr preferRelativeResize="0"/>
          <p:nvPr/>
        </p:nvPicPr>
        <p:blipFill>
          <a:blip r:embed="rId16">
            <a:alphaModFix/>
          </a:blip>
          <a:stretch>
            <a:fillRect/>
          </a:stretch>
        </p:blipFill>
        <p:spPr>
          <a:xfrm>
            <a:off x="4847314" y="1347950"/>
            <a:ext cx="854047" cy="1423407"/>
          </a:xfrm>
          <a:prstGeom prst="rect">
            <a:avLst/>
          </a:prstGeom>
          <a:noFill/>
          <a:ln>
            <a:noFill/>
          </a:ln>
        </p:spPr>
      </p:pic>
      <p:pic>
        <p:nvPicPr>
          <p:cNvPr id="199" name="Shape 199"/>
          <p:cNvPicPr preferRelativeResize="0"/>
          <p:nvPr/>
        </p:nvPicPr>
        <p:blipFill>
          <a:blip r:embed="rId17">
            <a:alphaModFix/>
          </a:blip>
          <a:stretch>
            <a:fillRect/>
          </a:stretch>
        </p:blipFill>
        <p:spPr>
          <a:xfrm>
            <a:off x="2939898" y="2198170"/>
            <a:ext cx="1163275" cy="1744928"/>
          </a:xfrm>
          <a:prstGeom prst="rect">
            <a:avLst/>
          </a:prstGeom>
          <a:noFill/>
          <a:ln>
            <a:noFill/>
          </a:ln>
        </p:spPr>
      </p:pic>
      <p:pic>
        <p:nvPicPr>
          <p:cNvPr id="200" name="Shape 200"/>
          <p:cNvPicPr preferRelativeResize="0"/>
          <p:nvPr/>
        </p:nvPicPr>
        <p:blipFill>
          <a:blip r:embed="rId18">
            <a:alphaModFix/>
          </a:blip>
          <a:stretch>
            <a:fillRect/>
          </a:stretch>
        </p:blipFill>
        <p:spPr>
          <a:xfrm>
            <a:off x="0" y="2075895"/>
            <a:ext cx="1689600" cy="1294156"/>
          </a:xfrm>
          <a:prstGeom prst="rect">
            <a:avLst/>
          </a:prstGeom>
          <a:noFill/>
          <a:ln>
            <a:noFill/>
          </a:ln>
        </p:spPr>
      </p:pic>
      <p:pic>
        <p:nvPicPr>
          <p:cNvPr id="201" name="Shape 201"/>
          <p:cNvPicPr preferRelativeResize="0"/>
          <p:nvPr/>
        </p:nvPicPr>
        <p:blipFill>
          <a:blip r:embed="rId19">
            <a:alphaModFix/>
          </a:blip>
          <a:stretch>
            <a:fillRect/>
          </a:stretch>
        </p:blipFill>
        <p:spPr>
          <a:xfrm>
            <a:off x="1629500" y="1976950"/>
            <a:ext cx="1331350" cy="1423407"/>
          </a:xfrm>
          <a:prstGeom prst="rect">
            <a:avLst/>
          </a:prstGeom>
          <a:noFill/>
          <a:ln>
            <a:noFill/>
          </a:ln>
        </p:spPr>
      </p:pic>
      <p:pic>
        <p:nvPicPr>
          <p:cNvPr id="202" name="Shape 202"/>
          <p:cNvPicPr preferRelativeResize="0"/>
          <p:nvPr/>
        </p:nvPicPr>
        <p:blipFill>
          <a:blip r:embed="rId20">
            <a:alphaModFix/>
          </a:blip>
          <a:stretch>
            <a:fillRect/>
          </a:stretch>
        </p:blipFill>
        <p:spPr>
          <a:xfrm>
            <a:off x="1724684" y="652500"/>
            <a:ext cx="854956" cy="1423407"/>
          </a:xfrm>
          <a:prstGeom prst="rect">
            <a:avLst/>
          </a:prstGeom>
          <a:noFill/>
          <a:ln>
            <a:noFill/>
          </a:ln>
        </p:spPr>
      </p:pic>
      <p:pic>
        <p:nvPicPr>
          <p:cNvPr id="203" name="Shape 203"/>
          <p:cNvPicPr preferRelativeResize="0"/>
          <p:nvPr/>
        </p:nvPicPr>
        <p:blipFill>
          <a:blip r:embed="rId21">
            <a:alphaModFix/>
          </a:blip>
          <a:stretch>
            <a:fillRect/>
          </a:stretch>
        </p:blipFill>
        <p:spPr>
          <a:xfrm>
            <a:off x="1724675" y="3055089"/>
            <a:ext cx="1486674" cy="922579"/>
          </a:xfrm>
          <a:prstGeom prst="rect">
            <a:avLst/>
          </a:prstGeom>
          <a:noFill/>
          <a:ln>
            <a:noFill/>
          </a:ln>
        </p:spPr>
      </p:pic>
      <p:pic>
        <p:nvPicPr>
          <p:cNvPr id="204" name="Shape 204"/>
          <p:cNvPicPr preferRelativeResize="0"/>
          <p:nvPr/>
        </p:nvPicPr>
        <p:blipFill>
          <a:blip r:embed="rId22">
            <a:alphaModFix/>
          </a:blip>
          <a:stretch>
            <a:fillRect/>
          </a:stretch>
        </p:blipFill>
        <p:spPr>
          <a:xfrm>
            <a:off x="2522631" y="1057000"/>
            <a:ext cx="1423412" cy="1423408"/>
          </a:xfrm>
          <a:prstGeom prst="rect">
            <a:avLst/>
          </a:prstGeom>
          <a:noFill/>
          <a:ln>
            <a:noFill/>
          </a:ln>
        </p:spPr>
      </p:pic>
      <p:pic>
        <p:nvPicPr>
          <p:cNvPr id="205" name="Shape 205"/>
          <p:cNvPicPr preferRelativeResize="0"/>
          <p:nvPr/>
        </p:nvPicPr>
        <p:blipFill>
          <a:blip r:embed="rId23">
            <a:alphaModFix/>
          </a:blip>
          <a:stretch>
            <a:fillRect/>
          </a:stretch>
        </p:blipFill>
        <p:spPr>
          <a:xfrm>
            <a:off x="2459388" y="-4234"/>
            <a:ext cx="1486674" cy="1204625"/>
          </a:xfrm>
          <a:prstGeom prst="rect">
            <a:avLst/>
          </a:prstGeom>
          <a:noFill/>
          <a:ln>
            <a:noFill/>
          </a:ln>
        </p:spPr>
      </p:pic>
      <p:pic>
        <p:nvPicPr>
          <p:cNvPr id="206" name="Shape 206"/>
          <p:cNvPicPr preferRelativeResize="0"/>
          <p:nvPr/>
        </p:nvPicPr>
        <p:blipFill>
          <a:blip r:embed="rId24">
            <a:alphaModFix/>
          </a:blip>
          <a:stretch>
            <a:fillRect/>
          </a:stretch>
        </p:blipFill>
        <p:spPr>
          <a:xfrm>
            <a:off x="4402828" y="-12650"/>
            <a:ext cx="1394944" cy="1423407"/>
          </a:xfrm>
          <a:prstGeom prst="rect">
            <a:avLst/>
          </a:prstGeom>
          <a:noFill/>
          <a:ln>
            <a:noFill/>
          </a:ln>
        </p:spPr>
      </p:pic>
      <p:pic>
        <p:nvPicPr>
          <p:cNvPr id="207" name="Shape 207"/>
          <p:cNvPicPr preferRelativeResize="0"/>
          <p:nvPr/>
        </p:nvPicPr>
        <p:blipFill>
          <a:blip r:embed="rId25">
            <a:alphaModFix/>
          </a:blip>
          <a:stretch>
            <a:fillRect/>
          </a:stretch>
        </p:blipFill>
        <p:spPr>
          <a:xfrm>
            <a:off x="3813056" y="445025"/>
            <a:ext cx="1011088" cy="1423408"/>
          </a:xfrm>
          <a:prstGeom prst="rect">
            <a:avLst/>
          </a:prstGeom>
          <a:noFill/>
          <a:ln>
            <a:noFill/>
          </a:ln>
        </p:spPr>
      </p:pic>
      <p:pic>
        <p:nvPicPr>
          <p:cNvPr id="208" name="Shape 208"/>
          <p:cNvPicPr preferRelativeResize="0"/>
          <p:nvPr/>
        </p:nvPicPr>
        <p:blipFill>
          <a:blip r:embed="rId26">
            <a:alphaModFix/>
          </a:blip>
          <a:stretch>
            <a:fillRect/>
          </a:stretch>
        </p:blipFill>
        <p:spPr>
          <a:xfrm>
            <a:off x="5640172" y="-12647"/>
            <a:ext cx="1265255" cy="1265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Shape 21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Bosses</a:t>
            </a:r>
          </a:p>
        </p:txBody>
      </p:sp>
      <p:pic>
        <p:nvPicPr>
          <p:cNvPr id="214" name="Shape 214"/>
          <p:cNvPicPr preferRelativeResize="0"/>
          <p:nvPr/>
        </p:nvPicPr>
        <p:blipFill>
          <a:blip r:embed="rId4">
            <a:alphaModFix/>
          </a:blip>
          <a:stretch>
            <a:fillRect/>
          </a:stretch>
        </p:blipFill>
        <p:spPr>
          <a:xfrm>
            <a:off x="4856925" y="183075"/>
            <a:ext cx="2436799" cy="2436800"/>
          </a:xfrm>
          <a:prstGeom prst="rect">
            <a:avLst/>
          </a:prstGeom>
          <a:noFill/>
          <a:ln>
            <a:noFill/>
          </a:ln>
        </p:spPr>
      </p:pic>
      <p:sp>
        <p:nvSpPr>
          <p:cNvPr id="215" name="Shape 215"/>
          <p:cNvSpPr/>
          <p:nvPr/>
        </p:nvSpPr>
        <p:spPr>
          <a:xfrm>
            <a:off x="7446600" y="883950"/>
            <a:ext cx="1385700" cy="33756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6" name="Shape 216"/>
          <p:cNvSpPr txBox="1"/>
          <p:nvPr/>
        </p:nvSpPr>
        <p:spPr>
          <a:xfrm>
            <a:off x="7576425" y="1000925"/>
            <a:ext cx="1147200" cy="31488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FFFFF"/>
                </a:solidFill>
              </a:rPr>
              <a:t>Larger models than the rest of the enemies which communicates it’s big and strong</a:t>
            </a:r>
          </a:p>
          <a:p>
            <a:pPr lvl="0" rtl="0">
              <a:spcBef>
                <a:spcPts val="0"/>
              </a:spcBef>
              <a:buNone/>
            </a:pPr>
            <a:r>
              <a:t/>
            </a:r>
            <a:endParaRPr sz="800">
              <a:solidFill>
                <a:srgbClr val="FFFFFF"/>
              </a:solidFill>
            </a:endParaRPr>
          </a:p>
          <a:p>
            <a:pPr lvl="0" rtl="0">
              <a:spcBef>
                <a:spcPts val="0"/>
              </a:spcBef>
              <a:buNone/>
            </a:pPr>
            <a:r>
              <a:rPr lang="en" sz="800">
                <a:solidFill>
                  <a:srgbClr val="FFFFFF"/>
                </a:solidFill>
              </a:rPr>
              <a:t>Doesn’t have to be too expressive, lack of emotion and empathy works well for a large scary leader</a:t>
            </a:r>
          </a:p>
          <a:p>
            <a:pPr lvl="0" rtl="0">
              <a:spcBef>
                <a:spcPts val="0"/>
              </a:spcBef>
              <a:buNone/>
            </a:pPr>
            <a:r>
              <a:t/>
            </a:r>
            <a:endParaRPr sz="800">
              <a:solidFill>
                <a:srgbClr val="FFFFFF"/>
              </a:solidFill>
            </a:endParaRPr>
          </a:p>
          <a:p>
            <a:pPr lvl="0" rtl="0">
              <a:spcBef>
                <a:spcPts val="0"/>
              </a:spcBef>
              <a:buNone/>
            </a:pPr>
            <a:r>
              <a:rPr lang="en" sz="800">
                <a:solidFill>
                  <a:srgbClr val="FFFFFF"/>
                </a:solidFill>
              </a:rPr>
              <a:t>Unique details that makes them stand out than the minions</a:t>
            </a:r>
          </a:p>
          <a:p>
            <a:pPr lvl="0" rtl="0">
              <a:spcBef>
                <a:spcPts val="0"/>
              </a:spcBef>
              <a:buNone/>
            </a:pPr>
            <a:r>
              <a:t/>
            </a:r>
            <a:endParaRPr sz="800">
              <a:solidFill>
                <a:srgbClr val="FFFFFF"/>
              </a:solidFill>
            </a:endParaRPr>
          </a:p>
          <a:p>
            <a:pPr lvl="0" rtl="0">
              <a:spcBef>
                <a:spcPts val="0"/>
              </a:spcBef>
              <a:buNone/>
            </a:pPr>
            <a:r>
              <a:t/>
            </a:r>
            <a:endParaRPr sz="800">
              <a:solidFill>
                <a:srgbClr val="FFFFFF"/>
              </a:solidFill>
            </a:endParaRPr>
          </a:p>
          <a:p>
            <a:pPr lvl="0" rtl="0">
              <a:spcBef>
                <a:spcPts val="0"/>
              </a:spcBef>
              <a:buNone/>
            </a:pPr>
            <a:br>
              <a:rPr lang="en" sz="800">
                <a:solidFill>
                  <a:srgbClr val="FFFFFF"/>
                </a:solidFill>
              </a:rPr>
            </a:br>
            <a:br>
              <a:rPr lang="en" sz="800">
                <a:solidFill>
                  <a:srgbClr val="FFFFFF"/>
                </a:solidFill>
              </a:rPr>
            </a:br>
          </a:p>
        </p:txBody>
      </p:sp>
      <p:pic>
        <p:nvPicPr>
          <p:cNvPr id="217" name="Shape 217"/>
          <p:cNvPicPr preferRelativeResize="0"/>
          <p:nvPr/>
        </p:nvPicPr>
        <p:blipFill>
          <a:blip r:embed="rId5">
            <a:alphaModFix/>
          </a:blip>
          <a:stretch>
            <a:fillRect/>
          </a:stretch>
        </p:blipFill>
        <p:spPr>
          <a:xfrm>
            <a:off x="175824" y="1000916"/>
            <a:ext cx="2340551" cy="2167158"/>
          </a:xfrm>
          <a:prstGeom prst="rect">
            <a:avLst/>
          </a:prstGeom>
          <a:noFill/>
          <a:ln>
            <a:noFill/>
          </a:ln>
        </p:spPr>
      </p:pic>
      <p:pic>
        <p:nvPicPr>
          <p:cNvPr id="218" name="Shape 218"/>
          <p:cNvPicPr preferRelativeResize="0"/>
          <p:nvPr/>
        </p:nvPicPr>
        <p:blipFill>
          <a:blip r:embed="rId6">
            <a:alphaModFix/>
          </a:blip>
          <a:stretch>
            <a:fillRect/>
          </a:stretch>
        </p:blipFill>
        <p:spPr>
          <a:xfrm>
            <a:off x="2516375" y="2619875"/>
            <a:ext cx="2340551" cy="2340551"/>
          </a:xfrm>
          <a:prstGeom prst="rect">
            <a:avLst/>
          </a:prstGeom>
          <a:noFill/>
          <a:ln>
            <a:noFill/>
          </a:ln>
        </p:spPr>
      </p:pic>
      <p:pic>
        <p:nvPicPr>
          <p:cNvPr id="219" name="Shape 219"/>
          <p:cNvPicPr preferRelativeResize="0"/>
          <p:nvPr/>
        </p:nvPicPr>
        <p:blipFill>
          <a:blip r:embed="rId7">
            <a:alphaModFix/>
          </a:blip>
          <a:stretch>
            <a:fillRect/>
          </a:stretch>
        </p:blipFill>
        <p:spPr>
          <a:xfrm>
            <a:off x="49850" y="3168075"/>
            <a:ext cx="1689800" cy="1689800"/>
          </a:xfrm>
          <a:prstGeom prst="rect">
            <a:avLst/>
          </a:prstGeom>
          <a:noFill/>
          <a:ln>
            <a:noFill/>
          </a:ln>
        </p:spPr>
      </p:pic>
      <p:pic>
        <p:nvPicPr>
          <p:cNvPr id="220" name="Shape 220"/>
          <p:cNvPicPr preferRelativeResize="0"/>
          <p:nvPr/>
        </p:nvPicPr>
        <p:blipFill>
          <a:blip r:embed="rId8">
            <a:alphaModFix/>
          </a:blip>
          <a:stretch>
            <a:fillRect/>
          </a:stretch>
        </p:blipFill>
        <p:spPr>
          <a:xfrm>
            <a:off x="1130675" y="2744675"/>
            <a:ext cx="1549146" cy="2167150"/>
          </a:xfrm>
          <a:prstGeom prst="rect">
            <a:avLst/>
          </a:prstGeom>
          <a:noFill/>
          <a:ln>
            <a:noFill/>
          </a:ln>
        </p:spPr>
      </p:pic>
      <p:pic>
        <p:nvPicPr>
          <p:cNvPr id="221" name="Shape 221"/>
          <p:cNvPicPr preferRelativeResize="0"/>
          <p:nvPr/>
        </p:nvPicPr>
        <p:blipFill rotWithShape="1">
          <a:blip r:embed="rId9">
            <a:alphaModFix/>
          </a:blip>
          <a:srcRect b="0" l="0" r="0" t="14712"/>
          <a:stretch/>
        </p:blipFill>
        <p:spPr>
          <a:xfrm>
            <a:off x="3816025" y="144723"/>
            <a:ext cx="1743251" cy="1689799"/>
          </a:xfrm>
          <a:prstGeom prst="rect">
            <a:avLst/>
          </a:prstGeom>
          <a:noFill/>
          <a:ln>
            <a:noFill/>
          </a:ln>
        </p:spPr>
      </p:pic>
      <p:pic>
        <p:nvPicPr>
          <p:cNvPr id="222" name="Shape 222"/>
          <p:cNvPicPr preferRelativeResize="0"/>
          <p:nvPr/>
        </p:nvPicPr>
        <p:blipFill>
          <a:blip r:embed="rId10">
            <a:alphaModFix/>
          </a:blip>
          <a:stretch>
            <a:fillRect/>
          </a:stretch>
        </p:blipFill>
        <p:spPr>
          <a:xfrm>
            <a:off x="2342675" y="659400"/>
            <a:ext cx="1956225" cy="2036675"/>
          </a:xfrm>
          <a:prstGeom prst="rect">
            <a:avLst/>
          </a:prstGeom>
          <a:noFill/>
          <a:ln>
            <a:noFill/>
          </a:ln>
        </p:spPr>
      </p:pic>
      <p:pic>
        <p:nvPicPr>
          <p:cNvPr id="223" name="Shape 223"/>
          <p:cNvPicPr preferRelativeResize="0"/>
          <p:nvPr/>
        </p:nvPicPr>
        <p:blipFill>
          <a:blip r:embed="rId11">
            <a:alphaModFix/>
          </a:blip>
          <a:stretch>
            <a:fillRect/>
          </a:stretch>
        </p:blipFill>
        <p:spPr>
          <a:xfrm>
            <a:off x="3945601" y="1515575"/>
            <a:ext cx="1892349" cy="1930950"/>
          </a:xfrm>
          <a:prstGeom prst="rect">
            <a:avLst/>
          </a:prstGeom>
          <a:noFill/>
          <a:ln>
            <a:noFill/>
          </a:ln>
        </p:spPr>
      </p:pic>
      <p:pic>
        <p:nvPicPr>
          <p:cNvPr id="224" name="Shape 224"/>
          <p:cNvPicPr preferRelativeResize="0"/>
          <p:nvPr/>
        </p:nvPicPr>
        <p:blipFill rotWithShape="1">
          <a:blip r:embed="rId12">
            <a:alphaModFix/>
          </a:blip>
          <a:srcRect b="7032" l="32727" r="7702" t="10432"/>
          <a:stretch/>
        </p:blipFill>
        <p:spPr>
          <a:xfrm>
            <a:off x="4856925" y="2619875"/>
            <a:ext cx="2436806" cy="234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Shape 229"/>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Chapter 2</a:t>
            </a:r>
            <a:r>
              <a:rPr lang="en">
                <a:latin typeface="Permanent Marker"/>
                <a:ea typeface="Permanent Marker"/>
                <a:cs typeface="Permanent Marker"/>
                <a:sym typeface="Permanent Marker"/>
              </a:rPr>
              <a:t>:</a:t>
            </a:r>
          </a:p>
          <a:p>
            <a:pPr lvl="0" rtl="0">
              <a:spcBef>
                <a:spcPts val="0"/>
              </a:spcBef>
              <a:buNone/>
            </a:pPr>
            <a:r>
              <a:rPr lang="en">
                <a:latin typeface="Permanent Marker"/>
                <a:ea typeface="Permanent Marker"/>
                <a:cs typeface="Permanent Marker"/>
                <a:sym typeface="Permanent Marker"/>
              </a:rPr>
              <a:t>Environmental</a:t>
            </a:r>
          </a:p>
        </p:txBody>
      </p:sp>
      <p:sp>
        <p:nvSpPr>
          <p:cNvPr id="230" name="Shape 230"/>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rtl="0">
              <a:spcBef>
                <a:spcPts val="0"/>
              </a:spcBef>
              <a:buNone/>
            </a:pPr>
            <a:r>
              <a:rPr lang="en">
                <a:solidFill>
                  <a:srgbClr val="F3F3F3"/>
                </a:solidFill>
              </a:rPr>
              <a:t>Thumbsup!</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Platforms</a:t>
            </a:r>
          </a:p>
        </p:txBody>
      </p:sp>
      <p:sp>
        <p:nvSpPr>
          <p:cNvPr id="236" name="Shape 236"/>
          <p:cNvSpPr/>
          <p:nvPr/>
        </p:nvSpPr>
        <p:spPr>
          <a:xfrm>
            <a:off x="3515700" y="187000"/>
            <a:ext cx="5022900" cy="11379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37" name="Shape 237"/>
          <p:cNvSpPr txBox="1"/>
          <p:nvPr/>
        </p:nvSpPr>
        <p:spPr>
          <a:xfrm>
            <a:off x="3747375" y="239700"/>
            <a:ext cx="4578300" cy="12858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FFFFF"/>
                </a:solidFill>
              </a:rPr>
              <a:t>A semi blocky feel towards the platforms to flow with the cartoony aesthetics.</a:t>
            </a:r>
          </a:p>
          <a:p>
            <a:pPr lvl="0" rtl="0">
              <a:spcBef>
                <a:spcPts val="0"/>
              </a:spcBef>
              <a:buNone/>
            </a:pPr>
            <a:r>
              <a:t/>
            </a:r>
            <a:endParaRPr sz="800">
              <a:solidFill>
                <a:srgbClr val="FFFFFF"/>
              </a:solidFill>
            </a:endParaRPr>
          </a:p>
          <a:p>
            <a:pPr lvl="0" rtl="0">
              <a:spcBef>
                <a:spcPts val="0"/>
              </a:spcBef>
              <a:buNone/>
            </a:pPr>
            <a:r>
              <a:rPr lang="en" sz="800">
                <a:solidFill>
                  <a:srgbClr val="FFFFFF"/>
                </a:solidFill>
              </a:rPr>
              <a:t>Heading towards a seamless layout like the spiral knights as to keep our game from looking geometric and more organic.</a:t>
            </a:r>
            <a:br>
              <a:rPr lang="en" sz="800">
                <a:solidFill>
                  <a:srgbClr val="FFFFFF"/>
                </a:solidFill>
              </a:rPr>
            </a:br>
            <a:br>
              <a:rPr lang="en" sz="800">
                <a:solidFill>
                  <a:srgbClr val="FFFFFF"/>
                </a:solidFill>
              </a:rPr>
            </a:br>
            <a:r>
              <a:rPr lang="en" sz="800">
                <a:solidFill>
                  <a:srgbClr val="FFFFFF"/>
                </a:solidFill>
              </a:rPr>
              <a:t>Utilising more flat earth to help with the hack and slash mechanics and animations</a:t>
            </a:r>
          </a:p>
          <a:p>
            <a:pPr lvl="0" rtl="0">
              <a:spcBef>
                <a:spcPts val="0"/>
              </a:spcBef>
              <a:buNone/>
            </a:pPr>
            <a:r>
              <a:t/>
            </a:r>
            <a:endParaRPr sz="800">
              <a:solidFill>
                <a:srgbClr val="FFFFFF"/>
              </a:solidFill>
            </a:endParaRPr>
          </a:p>
          <a:p>
            <a:pPr lvl="0" rtl="0">
              <a:spcBef>
                <a:spcPts val="0"/>
              </a:spcBef>
              <a:buNone/>
            </a:pPr>
            <a:r>
              <a:t/>
            </a:r>
            <a:endParaRPr sz="800">
              <a:solidFill>
                <a:srgbClr val="FFFFFF"/>
              </a:solidFill>
            </a:endParaRPr>
          </a:p>
        </p:txBody>
      </p:sp>
      <p:pic>
        <p:nvPicPr>
          <p:cNvPr id="238" name="Shape 238"/>
          <p:cNvPicPr preferRelativeResize="0"/>
          <p:nvPr/>
        </p:nvPicPr>
        <p:blipFill>
          <a:blip r:embed="rId4">
            <a:alphaModFix/>
          </a:blip>
          <a:stretch>
            <a:fillRect/>
          </a:stretch>
        </p:blipFill>
        <p:spPr>
          <a:xfrm>
            <a:off x="517425" y="1183400"/>
            <a:ext cx="1670950" cy="3821825"/>
          </a:xfrm>
          <a:prstGeom prst="rect">
            <a:avLst/>
          </a:prstGeom>
          <a:noFill/>
          <a:ln>
            <a:noFill/>
          </a:ln>
        </p:spPr>
      </p:pic>
      <p:pic>
        <p:nvPicPr>
          <p:cNvPr id="239" name="Shape 239"/>
          <p:cNvPicPr preferRelativeResize="0"/>
          <p:nvPr/>
        </p:nvPicPr>
        <p:blipFill>
          <a:blip r:embed="rId5">
            <a:alphaModFix/>
          </a:blip>
          <a:stretch>
            <a:fillRect/>
          </a:stretch>
        </p:blipFill>
        <p:spPr>
          <a:xfrm>
            <a:off x="2188375" y="1371350"/>
            <a:ext cx="2742150" cy="1643350"/>
          </a:xfrm>
          <a:prstGeom prst="rect">
            <a:avLst/>
          </a:prstGeom>
          <a:noFill/>
          <a:ln>
            <a:noFill/>
          </a:ln>
        </p:spPr>
      </p:pic>
      <p:pic>
        <p:nvPicPr>
          <p:cNvPr id="240" name="Shape 240"/>
          <p:cNvPicPr preferRelativeResize="0"/>
          <p:nvPr/>
        </p:nvPicPr>
        <p:blipFill rotWithShape="1">
          <a:blip r:embed="rId6">
            <a:alphaModFix/>
          </a:blip>
          <a:srcRect b="0" l="0" r="23722" t="0"/>
          <a:stretch/>
        </p:blipFill>
        <p:spPr>
          <a:xfrm>
            <a:off x="2188378" y="2983075"/>
            <a:ext cx="2742149" cy="2022149"/>
          </a:xfrm>
          <a:prstGeom prst="rect">
            <a:avLst/>
          </a:prstGeom>
          <a:noFill/>
          <a:ln>
            <a:noFill/>
          </a:ln>
        </p:spPr>
      </p:pic>
      <p:pic>
        <p:nvPicPr>
          <p:cNvPr id="241" name="Shape 241"/>
          <p:cNvPicPr preferRelativeResize="0"/>
          <p:nvPr/>
        </p:nvPicPr>
        <p:blipFill rotWithShape="1">
          <a:blip r:embed="rId7">
            <a:alphaModFix/>
          </a:blip>
          <a:srcRect b="64823" l="0" r="20337" t="0"/>
          <a:stretch/>
        </p:blipFill>
        <p:spPr>
          <a:xfrm>
            <a:off x="4930525" y="1371350"/>
            <a:ext cx="2022150" cy="1611726"/>
          </a:xfrm>
          <a:prstGeom prst="rect">
            <a:avLst/>
          </a:prstGeom>
          <a:noFill/>
          <a:ln>
            <a:noFill/>
          </a:ln>
        </p:spPr>
      </p:pic>
      <p:pic>
        <p:nvPicPr>
          <p:cNvPr id="242" name="Shape 242"/>
          <p:cNvPicPr preferRelativeResize="0"/>
          <p:nvPr/>
        </p:nvPicPr>
        <p:blipFill>
          <a:blip r:embed="rId8">
            <a:alphaModFix/>
          </a:blip>
          <a:stretch>
            <a:fillRect/>
          </a:stretch>
        </p:blipFill>
        <p:spPr>
          <a:xfrm>
            <a:off x="4930525" y="2983075"/>
            <a:ext cx="2022150" cy="2022150"/>
          </a:xfrm>
          <a:prstGeom prst="rect">
            <a:avLst/>
          </a:prstGeom>
          <a:noFill/>
          <a:ln>
            <a:noFill/>
          </a:ln>
        </p:spPr>
      </p:pic>
      <p:pic>
        <p:nvPicPr>
          <p:cNvPr id="243" name="Shape 243"/>
          <p:cNvPicPr preferRelativeResize="0"/>
          <p:nvPr/>
        </p:nvPicPr>
        <p:blipFill>
          <a:blip r:embed="rId9">
            <a:alphaModFix/>
          </a:blip>
          <a:stretch>
            <a:fillRect/>
          </a:stretch>
        </p:blipFill>
        <p:spPr>
          <a:xfrm>
            <a:off x="6952675" y="1371350"/>
            <a:ext cx="1585926" cy="363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Props</a:t>
            </a:r>
          </a:p>
        </p:txBody>
      </p:sp>
      <p:pic>
        <p:nvPicPr>
          <p:cNvPr id="249" name="Shape 249"/>
          <p:cNvPicPr preferRelativeResize="0"/>
          <p:nvPr/>
        </p:nvPicPr>
        <p:blipFill>
          <a:blip r:embed="rId4">
            <a:alphaModFix/>
          </a:blip>
          <a:stretch>
            <a:fillRect/>
          </a:stretch>
        </p:blipFill>
        <p:spPr>
          <a:xfrm>
            <a:off x="7065375" y="2343880"/>
            <a:ext cx="1942575" cy="1946020"/>
          </a:xfrm>
          <a:prstGeom prst="rect">
            <a:avLst/>
          </a:prstGeom>
          <a:noFill/>
          <a:ln>
            <a:noFill/>
          </a:ln>
        </p:spPr>
      </p:pic>
      <p:pic>
        <p:nvPicPr>
          <p:cNvPr id="250" name="Shape 250"/>
          <p:cNvPicPr preferRelativeResize="0"/>
          <p:nvPr/>
        </p:nvPicPr>
        <p:blipFill>
          <a:blip r:embed="rId5">
            <a:alphaModFix/>
          </a:blip>
          <a:stretch>
            <a:fillRect/>
          </a:stretch>
        </p:blipFill>
        <p:spPr>
          <a:xfrm>
            <a:off x="3720623" y="3259178"/>
            <a:ext cx="1643025" cy="1643045"/>
          </a:xfrm>
          <a:prstGeom prst="rect">
            <a:avLst/>
          </a:prstGeom>
          <a:noFill/>
          <a:ln>
            <a:noFill/>
          </a:ln>
        </p:spPr>
      </p:pic>
      <p:pic>
        <p:nvPicPr>
          <p:cNvPr id="251" name="Shape 251"/>
          <p:cNvPicPr preferRelativeResize="0"/>
          <p:nvPr/>
        </p:nvPicPr>
        <p:blipFill>
          <a:blip r:embed="rId6">
            <a:alphaModFix/>
          </a:blip>
          <a:stretch>
            <a:fillRect/>
          </a:stretch>
        </p:blipFill>
        <p:spPr>
          <a:xfrm>
            <a:off x="5440150" y="2055350"/>
            <a:ext cx="1584600" cy="2659575"/>
          </a:xfrm>
          <a:prstGeom prst="rect">
            <a:avLst/>
          </a:prstGeom>
          <a:noFill/>
          <a:ln>
            <a:noFill/>
          </a:ln>
        </p:spPr>
      </p:pic>
      <p:pic>
        <p:nvPicPr>
          <p:cNvPr id="252" name="Shape 252"/>
          <p:cNvPicPr preferRelativeResize="0"/>
          <p:nvPr/>
        </p:nvPicPr>
        <p:blipFill rotWithShape="1">
          <a:blip r:embed="rId7">
            <a:alphaModFix/>
          </a:blip>
          <a:srcRect b="28834" l="0" r="0" t="49757"/>
          <a:stretch/>
        </p:blipFill>
        <p:spPr>
          <a:xfrm>
            <a:off x="2212800" y="1017725"/>
            <a:ext cx="1431305" cy="696511"/>
          </a:xfrm>
          <a:prstGeom prst="rect">
            <a:avLst/>
          </a:prstGeom>
          <a:noFill/>
          <a:ln>
            <a:noFill/>
          </a:ln>
        </p:spPr>
      </p:pic>
      <p:sp>
        <p:nvSpPr>
          <p:cNvPr id="253" name="Shape 253"/>
          <p:cNvSpPr/>
          <p:nvPr/>
        </p:nvSpPr>
        <p:spPr>
          <a:xfrm>
            <a:off x="3684725" y="121950"/>
            <a:ext cx="1714800" cy="31197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4" name="Shape 254"/>
          <p:cNvSpPr txBox="1"/>
          <p:nvPr/>
        </p:nvSpPr>
        <p:spPr>
          <a:xfrm>
            <a:off x="3800925" y="231625"/>
            <a:ext cx="1486200" cy="29193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FFFFF"/>
                </a:solidFill>
              </a:rPr>
              <a:t>Simple low poly models with a pastel textured look and brightly coloured with high contrast to give the aesthetics of a cartoony look.</a:t>
            </a:r>
          </a:p>
          <a:p>
            <a:pPr lvl="0" rtl="0">
              <a:spcBef>
                <a:spcPts val="0"/>
              </a:spcBef>
              <a:buNone/>
            </a:pPr>
            <a:r>
              <a:t/>
            </a:r>
            <a:endParaRPr sz="800">
              <a:solidFill>
                <a:srgbClr val="FFFFFF"/>
              </a:solidFill>
            </a:endParaRPr>
          </a:p>
          <a:p>
            <a:pPr lvl="0" rtl="0">
              <a:spcBef>
                <a:spcPts val="0"/>
              </a:spcBef>
              <a:buNone/>
            </a:pPr>
            <a:r>
              <a:rPr lang="en" sz="800">
                <a:solidFill>
                  <a:srgbClr val="FFFFFF"/>
                </a:solidFill>
              </a:rPr>
              <a:t>Our major inspiration for these props are Firewatch colours and supercell low poly models.</a:t>
            </a:r>
            <a:br>
              <a:rPr lang="en" sz="800">
                <a:solidFill>
                  <a:srgbClr val="FFFFFF"/>
                </a:solidFill>
              </a:rPr>
            </a:br>
            <a:br>
              <a:rPr lang="en" sz="800">
                <a:solidFill>
                  <a:srgbClr val="FFFFFF"/>
                </a:solidFill>
              </a:rPr>
            </a:br>
          </a:p>
        </p:txBody>
      </p:sp>
      <p:pic>
        <p:nvPicPr>
          <p:cNvPr id="255" name="Shape 255"/>
          <p:cNvPicPr preferRelativeResize="0"/>
          <p:nvPr/>
        </p:nvPicPr>
        <p:blipFill>
          <a:blip r:embed="rId8">
            <a:alphaModFix/>
          </a:blip>
          <a:stretch>
            <a:fillRect/>
          </a:stretch>
        </p:blipFill>
        <p:spPr>
          <a:xfrm>
            <a:off x="168524" y="1017725"/>
            <a:ext cx="2048328" cy="3119725"/>
          </a:xfrm>
          <a:prstGeom prst="rect">
            <a:avLst/>
          </a:prstGeom>
          <a:noFill/>
          <a:ln>
            <a:noFill/>
          </a:ln>
        </p:spPr>
      </p:pic>
      <p:pic>
        <p:nvPicPr>
          <p:cNvPr id="256" name="Shape 256"/>
          <p:cNvPicPr preferRelativeResize="0"/>
          <p:nvPr/>
        </p:nvPicPr>
        <p:blipFill>
          <a:blip r:embed="rId9">
            <a:alphaModFix/>
          </a:blip>
          <a:stretch>
            <a:fillRect/>
          </a:stretch>
        </p:blipFill>
        <p:spPr>
          <a:xfrm>
            <a:off x="2212802" y="1714237"/>
            <a:ext cx="1431304" cy="3187489"/>
          </a:xfrm>
          <a:prstGeom prst="rect">
            <a:avLst/>
          </a:prstGeom>
          <a:noFill/>
          <a:ln>
            <a:noFill/>
          </a:ln>
        </p:spPr>
      </p:pic>
      <p:pic>
        <p:nvPicPr>
          <p:cNvPr id="257" name="Shape 257"/>
          <p:cNvPicPr preferRelativeResize="0"/>
          <p:nvPr/>
        </p:nvPicPr>
        <p:blipFill>
          <a:blip r:embed="rId10">
            <a:alphaModFix/>
          </a:blip>
          <a:stretch>
            <a:fillRect/>
          </a:stretch>
        </p:blipFill>
        <p:spPr>
          <a:xfrm>
            <a:off x="168525" y="3759975"/>
            <a:ext cx="2044274" cy="1141755"/>
          </a:xfrm>
          <a:prstGeom prst="rect">
            <a:avLst/>
          </a:prstGeom>
          <a:noFill/>
          <a:ln>
            <a:noFill/>
          </a:ln>
        </p:spPr>
      </p:pic>
      <p:pic>
        <p:nvPicPr>
          <p:cNvPr id="258" name="Shape 258"/>
          <p:cNvPicPr preferRelativeResize="0"/>
          <p:nvPr/>
        </p:nvPicPr>
        <p:blipFill>
          <a:blip r:embed="rId11">
            <a:alphaModFix/>
          </a:blip>
          <a:stretch>
            <a:fillRect/>
          </a:stretch>
        </p:blipFill>
        <p:spPr>
          <a:xfrm>
            <a:off x="7224038" y="157925"/>
            <a:ext cx="1783925" cy="1783925"/>
          </a:xfrm>
          <a:prstGeom prst="rect">
            <a:avLst/>
          </a:prstGeom>
          <a:noFill/>
          <a:ln>
            <a:noFill/>
          </a:ln>
        </p:spPr>
      </p:pic>
      <p:pic>
        <p:nvPicPr>
          <p:cNvPr id="259" name="Shape 259"/>
          <p:cNvPicPr preferRelativeResize="0"/>
          <p:nvPr/>
        </p:nvPicPr>
        <p:blipFill>
          <a:blip r:embed="rId12">
            <a:alphaModFix/>
          </a:blip>
          <a:stretch>
            <a:fillRect/>
          </a:stretch>
        </p:blipFill>
        <p:spPr>
          <a:xfrm>
            <a:off x="5440148" y="157951"/>
            <a:ext cx="1783900" cy="17838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Props(Forest)</a:t>
            </a:r>
          </a:p>
        </p:txBody>
      </p:sp>
      <p:pic>
        <p:nvPicPr>
          <p:cNvPr id="265" name="Shape 265"/>
          <p:cNvPicPr preferRelativeResize="0"/>
          <p:nvPr/>
        </p:nvPicPr>
        <p:blipFill>
          <a:blip r:embed="rId4">
            <a:alphaModFix/>
          </a:blip>
          <a:stretch>
            <a:fillRect/>
          </a:stretch>
        </p:blipFill>
        <p:spPr>
          <a:xfrm>
            <a:off x="1459125" y="2566625"/>
            <a:ext cx="1491653" cy="2483451"/>
          </a:xfrm>
          <a:prstGeom prst="rect">
            <a:avLst/>
          </a:prstGeom>
          <a:noFill/>
          <a:ln>
            <a:noFill/>
          </a:ln>
        </p:spPr>
      </p:pic>
      <p:pic>
        <p:nvPicPr>
          <p:cNvPr id="266" name="Shape 266"/>
          <p:cNvPicPr preferRelativeResize="0"/>
          <p:nvPr/>
        </p:nvPicPr>
        <p:blipFill>
          <a:blip r:embed="rId5">
            <a:alphaModFix/>
          </a:blip>
          <a:stretch>
            <a:fillRect/>
          </a:stretch>
        </p:blipFill>
        <p:spPr>
          <a:xfrm>
            <a:off x="4744413" y="3231963"/>
            <a:ext cx="2424141" cy="1818112"/>
          </a:xfrm>
          <a:prstGeom prst="rect">
            <a:avLst/>
          </a:prstGeom>
          <a:noFill/>
          <a:ln>
            <a:noFill/>
          </a:ln>
        </p:spPr>
      </p:pic>
      <p:pic>
        <p:nvPicPr>
          <p:cNvPr id="267" name="Shape 267"/>
          <p:cNvPicPr preferRelativeResize="0"/>
          <p:nvPr/>
        </p:nvPicPr>
        <p:blipFill>
          <a:blip r:embed="rId6">
            <a:alphaModFix/>
          </a:blip>
          <a:stretch>
            <a:fillRect/>
          </a:stretch>
        </p:blipFill>
        <p:spPr>
          <a:xfrm>
            <a:off x="3626775" y="546882"/>
            <a:ext cx="1117651" cy="2019342"/>
          </a:xfrm>
          <a:prstGeom prst="rect">
            <a:avLst/>
          </a:prstGeom>
          <a:noFill/>
          <a:ln>
            <a:noFill/>
          </a:ln>
        </p:spPr>
      </p:pic>
      <p:pic>
        <p:nvPicPr>
          <p:cNvPr id="268" name="Shape 268"/>
          <p:cNvPicPr preferRelativeResize="0"/>
          <p:nvPr/>
        </p:nvPicPr>
        <p:blipFill>
          <a:blip r:embed="rId7">
            <a:alphaModFix/>
          </a:blip>
          <a:stretch>
            <a:fillRect/>
          </a:stretch>
        </p:blipFill>
        <p:spPr>
          <a:xfrm>
            <a:off x="2893575" y="2566232"/>
            <a:ext cx="1850838" cy="2484243"/>
          </a:xfrm>
          <a:prstGeom prst="rect">
            <a:avLst/>
          </a:prstGeom>
          <a:noFill/>
          <a:ln>
            <a:noFill/>
          </a:ln>
        </p:spPr>
      </p:pic>
      <p:pic>
        <p:nvPicPr>
          <p:cNvPr id="269" name="Shape 269"/>
          <p:cNvPicPr preferRelativeResize="0"/>
          <p:nvPr/>
        </p:nvPicPr>
        <p:blipFill rotWithShape="1">
          <a:blip r:embed="rId8">
            <a:alphaModFix/>
          </a:blip>
          <a:srcRect b="14478" l="0" r="0" t="0"/>
          <a:stretch/>
        </p:blipFill>
        <p:spPr>
          <a:xfrm>
            <a:off x="2135125" y="1096406"/>
            <a:ext cx="1491650" cy="1470219"/>
          </a:xfrm>
          <a:prstGeom prst="rect">
            <a:avLst/>
          </a:prstGeom>
          <a:noFill/>
          <a:ln>
            <a:noFill/>
          </a:ln>
        </p:spPr>
      </p:pic>
      <p:pic>
        <p:nvPicPr>
          <p:cNvPr id="270" name="Shape 270"/>
          <p:cNvPicPr preferRelativeResize="0"/>
          <p:nvPr/>
        </p:nvPicPr>
        <p:blipFill>
          <a:blip r:embed="rId9">
            <a:alphaModFix/>
          </a:blip>
          <a:stretch>
            <a:fillRect/>
          </a:stretch>
        </p:blipFill>
        <p:spPr>
          <a:xfrm>
            <a:off x="311710" y="2602675"/>
            <a:ext cx="1147406" cy="2447401"/>
          </a:xfrm>
          <a:prstGeom prst="rect">
            <a:avLst/>
          </a:prstGeom>
          <a:noFill/>
          <a:ln>
            <a:noFill/>
          </a:ln>
        </p:spPr>
      </p:pic>
      <p:pic>
        <p:nvPicPr>
          <p:cNvPr id="271" name="Shape 271"/>
          <p:cNvPicPr preferRelativeResize="0"/>
          <p:nvPr/>
        </p:nvPicPr>
        <p:blipFill>
          <a:blip r:embed="rId10">
            <a:alphaModFix/>
          </a:blip>
          <a:stretch>
            <a:fillRect/>
          </a:stretch>
        </p:blipFill>
        <p:spPr>
          <a:xfrm>
            <a:off x="4744425" y="1761751"/>
            <a:ext cx="2424615" cy="1470225"/>
          </a:xfrm>
          <a:prstGeom prst="rect">
            <a:avLst/>
          </a:prstGeom>
          <a:noFill/>
          <a:ln>
            <a:noFill/>
          </a:ln>
        </p:spPr>
      </p:pic>
      <p:pic>
        <p:nvPicPr>
          <p:cNvPr id="272" name="Shape 272"/>
          <p:cNvPicPr preferRelativeResize="0"/>
          <p:nvPr/>
        </p:nvPicPr>
        <p:blipFill>
          <a:blip r:embed="rId11">
            <a:alphaModFix/>
          </a:blip>
          <a:stretch>
            <a:fillRect/>
          </a:stretch>
        </p:blipFill>
        <p:spPr>
          <a:xfrm>
            <a:off x="311701" y="1083151"/>
            <a:ext cx="1823425" cy="1519524"/>
          </a:xfrm>
          <a:prstGeom prst="rect">
            <a:avLst/>
          </a:prstGeom>
          <a:noFill/>
          <a:ln>
            <a:noFill/>
          </a:ln>
        </p:spPr>
      </p:pic>
      <p:sp>
        <p:nvSpPr>
          <p:cNvPr id="273" name="Shape 273"/>
          <p:cNvSpPr/>
          <p:nvPr/>
        </p:nvSpPr>
        <p:spPr>
          <a:xfrm>
            <a:off x="7318552" y="812800"/>
            <a:ext cx="1623900" cy="39558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74" name="Shape 274"/>
          <p:cNvSpPr txBox="1"/>
          <p:nvPr/>
        </p:nvSpPr>
        <p:spPr>
          <a:xfrm>
            <a:off x="7454741" y="941329"/>
            <a:ext cx="1365000" cy="37245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FFFFF"/>
                </a:solidFill>
              </a:rPr>
              <a:t>These props are the standard typical forest props with crates, wagon, barrels etc. laying around across the map.</a:t>
            </a:r>
          </a:p>
          <a:p>
            <a:pPr lvl="0" rtl="0">
              <a:spcBef>
                <a:spcPts val="0"/>
              </a:spcBef>
              <a:buNone/>
            </a:pPr>
            <a:r>
              <a:t/>
            </a:r>
            <a:endParaRPr sz="800">
              <a:solidFill>
                <a:srgbClr val="FFFFFF"/>
              </a:solidFill>
            </a:endParaRPr>
          </a:p>
          <a:p>
            <a:pPr lvl="0" rtl="0">
              <a:spcBef>
                <a:spcPts val="0"/>
              </a:spcBef>
              <a:buNone/>
            </a:pPr>
            <a:r>
              <a:rPr lang="en" sz="800">
                <a:solidFill>
                  <a:schemeClr val="lt1"/>
                </a:solidFill>
              </a:rPr>
              <a:t>The shapes of these props are exaggerated as well as the colour to give it a cartoony aesthetics as this game is only laid back game.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Props(Ruins)</a:t>
            </a:r>
          </a:p>
        </p:txBody>
      </p:sp>
      <p:pic>
        <p:nvPicPr>
          <p:cNvPr id="280" name="Shape 280"/>
          <p:cNvPicPr preferRelativeResize="0"/>
          <p:nvPr/>
        </p:nvPicPr>
        <p:blipFill>
          <a:blip r:embed="rId4">
            <a:alphaModFix/>
          </a:blip>
          <a:stretch>
            <a:fillRect/>
          </a:stretch>
        </p:blipFill>
        <p:spPr>
          <a:xfrm>
            <a:off x="311700" y="3537025"/>
            <a:ext cx="1411975" cy="1411975"/>
          </a:xfrm>
          <a:prstGeom prst="rect">
            <a:avLst/>
          </a:prstGeom>
          <a:noFill/>
          <a:ln>
            <a:noFill/>
          </a:ln>
        </p:spPr>
      </p:pic>
      <p:pic>
        <p:nvPicPr>
          <p:cNvPr id="281" name="Shape 281"/>
          <p:cNvPicPr preferRelativeResize="0"/>
          <p:nvPr/>
        </p:nvPicPr>
        <p:blipFill rotWithShape="1">
          <a:blip r:embed="rId5">
            <a:alphaModFix/>
          </a:blip>
          <a:srcRect b="0" l="55632" r="0" t="0"/>
          <a:stretch/>
        </p:blipFill>
        <p:spPr>
          <a:xfrm>
            <a:off x="1723675" y="3015900"/>
            <a:ext cx="1575650" cy="1933100"/>
          </a:xfrm>
          <a:prstGeom prst="rect">
            <a:avLst/>
          </a:prstGeom>
          <a:noFill/>
          <a:ln>
            <a:noFill/>
          </a:ln>
        </p:spPr>
      </p:pic>
      <p:pic>
        <p:nvPicPr>
          <p:cNvPr id="282" name="Shape 282"/>
          <p:cNvPicPr preferRelativeResize="0"/>
          <p:nvPr/>
        </p:nvPicPr>
        <p:blipFill>
          <a:blip r:embed="rId6">
            <a:alphaModFix/>
          </a:blip>
          <a:stretch>
            <a:fillRect/>
          </a:stretch>
        </p:blipFill>
        <p:spPr>
          <a:xfrm>
            <a:off x="3299326" y="2751150"/>
            <a:ext cx="1736125" cy="2197851"/>
          </a:xfrm>
          <a:prstGeom prst="rect">
            <a:avLst/>
          </a:prstGeom>
          <a:noFill/>
          <a:ln>
            <a:noFill/>
          </a:ln>
        </p:spPr>
      </p:pic>
      <p:pic>
        <p:nvPicPr>
          <p:cNvPr id="283" name="Shape 283"/>
          <p:cNvPicPr preferRelativeResize="0"/>
          <p:nvPr/>
        </p:nvPicPr>
        <p:blipFill rotWithShape="1">
          <a:blip r:embed="rId7">
            <a:alphaModFix/>
          </a:blip>
          <a:srcRect b="51023" l="0" r="0" t="0"/>
          <a:stretch/>
        </p:blipFill>
        <p:spPr>
          <a:xfrm>
            <a:off x="6059075" y="2249664"/>
            <a:ext cx="1736125" cy="1341746"/>
          </a:xfrm>
          <a:prstGeom prst="rect">
            <a:avLst/>
          </a:prstGeom>
          <a:noFill/>
          <a:ln>
            <a:noFill/>
          </a:ln>
        </p:spPr>
      </p:pic>
      <p:pic>
        <p:nvPicPr>
          <p:cNvPr id="284" name="Shape 284"/>
          <p:cNvPicPr preferRelativeResize="0"/>
          <p:nvPr/>
        </p:nvPicPr>
        <p:blipFill>
          <a:blip r:embed="rId8">
            <a:alphaModFix/>
          </a:blip>
          <a:stretch>
            <a:fillRect/>
          </a:stretch>
        </p:blipFill>
        <p:spPr>
          <a:xfrm>
            <a:off x="6978975" y="244275"/>
            <a:ext cx="2005399" cy="2005399"/>
          </a:xfrm>
          <a:prstGeom prst="rect">
            <a:avLst/>
          </a:prstGeom>
          <a:noFill/>
          <a:ln>
            <a:noFill/>
          </a:ln>
        </p:spPr>
      </p:pic>
      <p:pic>
        <p:nvPicPr>
          <p:cNvPr id="285" name="Shape 285"/>
          <p:cNvPicPr preferRelativeResize="0"/>
          <p:nvPr/>
        </p:nvPicPr>
        <p:blipFill>
          <a:blip r:embed="rId9">
            <a:alphaModFix/>
          </a:blip>
          <a:stretch>
            <a:fillRect/>
          </a:stretch>
        </p:blipFill>
        <p:spPr>
          <a:xfrm>
            <a:off x="6619175" y="3577700"/>
            <a:ext cx="2372425" cy="1371296"/>
          </a:xfrm>
          <a:prstGeom prst="rect">
            <a:avLst/>
          </a:prstGeom>
          <a:noFill/>
          <a:ln>
            <a:noFill/>
          </a:ln>
        </p:spPr>
      </p:pic>
      <p:pic>
        <p:nvPicPr>
          <p:cNvPr id="286" name="Shape 286"/>
          <p:cNvPicPr preferRelativeResize="0"/>
          <p:nvPr/>
        </p:nvPicPr>
        <p:blipFill>
          <a:blip r:embed="rId10">
            <a:alphaModFix/>
          </a:blip>
          <a:stretch>
            <a:fillRect/>
          </a:stretch>
        </p:blipFill>
        <p:spPr>
          <a:xfrm>
            <a:off x="311700" y="1494170"/>
            <a:ext cx="1411975" cy="2042856"/>
          </a:xfrm>
          <a:prstGeom prst="rect">
            <a:avLst/>
          </a:prstGeom>
          <a:noFill/>
          <a:ln>
            <a:noFill/>
          </a:ln>
        </p:spPr>
      </p:pic>
      <p:pic>
        <p:nvPicPr>
          <p:cNvPr id="287" name="Shape 287"/>
          <p:cNvPicPr preferRelativeResize="0"/>
          <p:nvPr/>
        </p:nvPicPr>
        <p:blipFill rotWithShape="1">
          <a:blip r:embed="rId11">
            <a:alphaModFix/>
          </a:blip>
          <a:srcRect b="0" l="9942" r="11957" t="22600"/>
          <a:stretch/>
        </p:blipFill>
        <p:spPr>
          <a:xfrm>
            <a:off x="1723675" y="1307661"/>
            <a:ext cx="1575650" cy="1708239"/>
          </a:xfrm>
          <a:prstGeom prst="rect">
            <a:avLst/>
          </a:prstGeom>
          <a:noFill/>
          <a:ln>
            <a:noFill/>
          </a:ln>
        </p:spPr>
      </p:pic>
      <p:sp>
        <p:nvSpPr>
          <p:cNvPr id="288" name="Shape 288"/>
          <p:cNvSpPr/>
          <p:nvPr/>
        </p:nvSpPr>
        <p:spPr>
          <a:xfrm>
            <a:off x="3349350" y="152400"/>
            <a:ext cx="3579600" cy="17934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89" name="Shape 289"/>
          <p:cNvSpPr txBox="1"/>
          <p:nvPr/>
        </p:nvSpPr>
        <p:spPr>
          <a:xfrm>
            <a:off x="3609575" y="229650"/>
            <a:ext cx="3055800" cy="15960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FFFFF"/>
                </a:solidFill>
              </a:rPr>
              <a:t>Overgrown, ancient ruins to show that they have been here for many years and the enemies will follow a similar style.</a:t>
            </a:r>
          </a:p>
          <a:p>
            <a:pPr lvl="0" rtl="0">
              <a:spcBef>
                <a:spcPts val="0"/>
              </a:spcBef>
              <a:buNone/>
            </a:pPr>
            <a:r>
              <a:rPr lang="en" sz="800">
                <a:solidFill>
                  <a:srgbClr val="FFFFFF"/>
                </a:solidFill>
              </a:rPr>
              <a:t>Some props would have runes to give a magical feel.</a:t>
            </a:r>
            <a:br>
              <a:rPr lang="en" sz="800">
                <a:solidFill>
                  <a:srgbClr val="FFFFFF"/>
                </a:solidFill>
              </a:rPr>
            </a:br>
          </a:p>
          <a:p>
            <a:pPr lvl="0" rtl="0">
              <a:spcBef>
                <a:spcPts val="0"/>
              </a:spcBef>
              <a:buNone/>
            </a:pPr>
            <a:r>
              <a:rPr lang="en" sz="800">
                <a:solidFill>
                  <a:srgbClr val="FFFFFF"/>
                </a:solidFill>
              </a:rPr>
              <a:t>The shapes of these props are exaggerated as well as the colour to give it a cartoony aesthetics as this game is only laid back game.</a:t>
            </a:r>
          </a:p>
        </p:txBody>
      </p:sp>
      <p:pic>
        <p:nvPicPr>
          <p:cNvPr id="290" name="Shape 290"/>
          <p:cNvPicPr preferRelativeResize="0"/>
          <p:nvPr/>
        </p:nvPicPr>
        <p:blipFill>
          <a:blip r:embed="rId12">
            <a:alphaModFix/>
          </a:blip>
          <a:stretch>
            <a:fillRect/>
          </a:stretch>
        </p:blipFill>
        <p:spPr>
          <a:xfrm>
            <a:off x="4578075" y="2007100"/>
            <a:ext cx="1656149" cy="1656149"/>
          </a:xfrm>
          <a:prstGeom prst="rect">
            <a:avLst/>
          </a:prstGeom>
          <a:noFill/>
          <a:ln>
            <a:noFill/>
          </a:ln>
        </p:spPr>
      </p:pic>
      <p:pic>
        <p:nvPicPr>
          <p:cNvPr id="291" name="Shape 291"/>
          <p:cNvPicPr preferRelativeResize="0"/>
          <p:nvPr/>
        </p:nvPicPr>
        <p:blipFill rotWithShape="1">
          <a:blip r:embed="rId13">
            <a:alphaModFix/>
          </a:blip>
          <a:srcRect b="2783" l="0" r="0" t="8288"/>
          <a:stretch/>
        </p:blipFill>
        <p:spPr>
          <a:xfrm>
            <a:off x="5035450" y="3353085"/>
            <a:ext cx="1736125" cy="1595914"/>
          </a:xfrm>
          <a:prstGeom prst="rect">
            <a:avLst/>
          </a:prstGeom>
          <a:noFill/>
          <a:ln>
            <a:noFill/>
          </a:ln>
        </p:spPr>
      </p:pic>
      <p:pic>
        <p:nvPicPr>
          <p:cNvPr id="292" name="Shape 292"/>
          <p:cNvPicPr preferRelativeResize="0"/>
          <p:nvPr/>
        </p:nvPicPr>
        <p:blipFill>
          <a:blip r:embed="rId14">
            <a:alphaModFix/>
          </a:blip>
          <a:stretch>
            <a:fillRect/>
          </a:stretch>
        </p:blipFill>
        <p:spPr>
          <a:xfrm>
            <a:off x="7579625" y="2263376"/>
            <a:ext cx="1411975" cy="13143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Textures</a:t>
            </a:r>
          </a:p>
        </p:txBody>
      </p:sp>
      <p:pic>
        <p:nvPicPr>
          <p:cNvPr id="298" name="Shape 298"/>
          <p:cNvPicPr preferRelativeResize="0"/>
          <p:nvPr/>
        </p:nvPicPr>
        <p:blipFill>
          <a:blip r:embed="rId4">
            <a:alphaModFix/>
          </a:blip>
          <a:stretch>
            <a:fillRect/>
          </a:stretch>
        </p:blipFill>
        <p:spPr>
          <a:xfrm>
            <a:off x="467600" y="3334300"/>
            <a:ext cx="1384213" cy="1384224"/>
          </a:xfrm>
          <a:prstGeom prst="rect">
            <a:avLst/>
          </a:prstGeom>
          <a:noFill/>
          <a:ln>
            <a:noFill/>
          </a:ln>
        </p:spPr>
      </p:pic>
      <p:pic>
        <p:nvPicPr>
          <p:cNvPr id="299" name="Shape 299"/>
          <p:cNvPicPr preferRelativeResize="0"/>
          <p:nvPr/>
        </p:nvPicPr>
        <p:blipFill>
          <a:blip r:embed="rId5">
            <a:alphaModFix/>
          </a:blip>
          <a:stretch>
            <a:fillRect/>
          </a:stretch>
        </p:blipFill>
        <p:spPr>
          <a:xfrm>
            <a:off x="6063854" y="1242450"/>
            <a:ext cx="1384223" cy="1384223"/>
          </a:xfrm>
          <a:prstGeom prst="rect">
            <a:avLst/>
          </a:prstGeom>
          <a:noFill/>
          <a:ln>
            <a:noFill/>
          </a:ln>
        </p:spPr>
      </p:pic>
      <p:pic>
        <p:nvPicPr>
          <p:cNvPr id="300" name="Shape 300"/>
          <p:cNvPicPr preferRelativeResize="0"/>
          <p:nvPr/>
        </p:nvPicPr>
        <p:blipFill>
          <a:blip r:embed="rId6">
            <a:alphaModFix/>
          </a:blip>
          <a:stretch>
            <a:fillRect/>
          </a:stretch>
        </p:blipFill>
        <p:spPr>
          <a:xfrm>
            <a:off x="2275325" y="1439756"/>
            <a:ext cx="1158015" cy="1158012"/>
          </a:xfrm>
          <a:prstGeom prst="rect">
            <a:avLst/>
          </a:prstGeom>
          <a:noFill/>
          <a:ln>
            <a:noFill/>
          </a:ln>
        </p:spPr>
      </p:pic>
      <p:pic>
        <p:nvPicPr>
          <p:cNvPr id="301" name="Shape 301"/>
          <p:cNvPicPr preferRelativeResize="0"/>
          <p:nvPr/>
        </p:nvPicPr>
        <p:blipFill>
          <a:blip r:embed="rId7">
            <a:alphaModFix/>
          </a:blip>
          <a:stretch>
            <a:fillRect/>
          </a:stretch>
        </p:blipFill>
        <p:spPr>
          <a:xfrm>
            <a:off x="3433335" y="1439750"/>
            <a:ext cx="1158015" cy="1158012"/>
          </a:xfrm>
          <a:prstGeom prst="rect">
            <a:avLst/>
          </a:prstGeom>
          <a:noFill/>
          <a:ln>
            <a:noFill/>
          </a:ln>
        </p:spPr>
      </p:pic>
      <p:pic>
        <p:nvPicPr>
          <p:cNvPr id="302" name="Shape 302"/>
          <p:cNvPicPr preferRelativeResize="0"/>
          <p:nvPr/>
        </p:nvPicPr>
        <p:blipFill>
          <a:blip r:embed="rId8">
            <a:alphaModFix/>
          </a:blip>
          <a:stretch>
            <a:fillRect/>
          </a:stretch>
        </p:blipFill>
        <p:spPr>
          <a:xfrm>
            <a:off x="6063854" y="3334301"/>
            <a:ext cx="1384223" cy="1384219"/>
          </a:xfrm>
          <a:prstGeom prst="rect">
            <a:avLst/>
          </a:prstGeom>
          <a:noFill/>
          <a:ln>
            <a:noFill/>
          </a:ln>
        </p:spPr>
      </p:pic>
      <p:pic>
        <p:nvPicPr>
          <p:cNvPr id="303" name="Shape 303"/>
          <p:cNvPicPr preferRelativeResize="0"/>
          <p:nvPr/>
        </p:nvPicPr>
        <p:blipFill>
          <a:blip r:embed="rId9">
            <a:alphaModFix/>
          </a:blip>
          <a:stretch>
            <a:fillRect/>
          </a:stretch>
        </p:blipFill>
        <p:spPr>
          <a:xfrm>
            <a:off x="1851812" y="3334300"/>
            <a:ext cx="1384212" cy="1384224"/>
          </a:xfrm>
          <a:prstGeom prst="rect">
            <a:avLst/>
          </a:prstGeom>
          <a:noFill/>
          <a:ln>
            <a:noFill/>
          </a:ln>
        </p:spPr>
      </p:pic>
      <p:pic>
        <p:nvPicPr>
          <p:cNvPr id="304" name="Shape 304"/>
          <p:cNvPicPr preferRelativeResize="0"/>
          <p:nvPr/>
        </p:nvPicPr>
        <p:blipFill>
          <a:blip r:embed="rId10">
            <a:alphaModFix/>
          </a:blip>
          <a:stretch>
            <a:fillRect/>
          </a:stretch>
        </p:blipFill>
        <p:spPr>
          <a:xfrm>
            <a:off x="7448072" y="3334301"/>
            <a:ext cx="1384228" cy="1384224"/>
          </a:xfrm>
          <a:prstGeom prst="rect">
            <a:avLst/>
          </a:prstGeom>
          <a:noFill/>
          <a:ln>
            <a:noFill/>
          </a:ln>
        </p:spPr>
      </p:pic>
      <p:pic>
        <p:nvPicPr>
          <p:cNvPr id="305" name="Shape 305"/>
          <p:cNvPicPr preferRelativeResize="0"/>
          <p:nvPr/>
        </p:nvPicPr>
        <p:blipFill>
          <a:blip r:embed="rId11">
            <a:alphaModFix/>
          </a:blip>
          <a:stretch>
            <a:fillRect/>
          </a:stretch>
        </p:blipFill>
        <p:spPr>
          <a:xfrm>
            <a:off x="7448077" y="1242452"/>
            <a:ext cx="1384223" cy="1384224"/>
          </a:xfrm>
          <a:prstGeom prst="rect">
            <a:avLst/>
          </a:prstGeom>
          <a:noFill/>
          <a:ln>
            <a:noFill/>
          </a:ln>
        </p:spPr>
      </p:pic>
      <p:pic>
        <p:nvPicPr>
          <p:cNvPr id="306" name="Shape 306"/>
          <p:cNvPicPr preferRelativeResize="0"/>
          <p:nvPr/>
        </p:nvPicPr>
        <p:blipFill>
          <a:blip r:embed="rId12">
            <a:alphaModFix/>
          </a:blip>
          <a:stretch>
            <a:fillRect/>
          </a:stretch>
        </p:blipFill>
        <p:spPr>
          <a:xfrm>
            <a:off x="4774253" y="1384522"/>
            <a:ext cx="1216599" cy="1216626"/>
          </a:xfrm>
          <a:prstGeom prst="rect">
            <a:avLst/>
          </a:prstGeom>
          <a:noFill/>
          <a:ln>
            <a:noFill/>
          </a:ln>
        </p:spPr>
      </p:pic>
      <p:pic>
        <p:nvPicPr>
          <p:cNvPr id="307" name="Shape 307"/>
          <p:cNvPicPr preferRelativeResize="0"/>
          <p:nvPr/>
        </p:nvPicPr>
        <p:blipFill>
          <a:blip r:embed="rId13">
            <a:alphaModFix/>
          </a:blip>
          <a:stretch>
            <a:fillRect/>
          </a:stretch>
        </p:blipFill>
        <p:spPr>
          <a:xfrm>
            <a:off x="3747575" y="3201976"/>
            <a:ext cx="1648849" cy="1648874"/>
          </a:xfrm>
          <a:prstGeom prst="rect">
            <a:avLst/>
          </a:prstGeom>
          <a:noFill/>
          <a:ln>
            <a:noFill/>
          </a:ln>
        </p:spPr>
      </p:pic>
      <p:sp>
        <p:nvSpPr>
          <p:cNvPr id="308" name="Shape 308"/>
          <p:cNvSpPr txBox="1"/>
          <p:nvPr/>
        </p:nvSpPr>
        <p:spPr>
          <a:xfrm>
            <a:off x="65750" y="2952775"/>
            <a:ext cx="1648800" cy="247200"/>
          </a:xfrm>
          <a:prstGeom prst="rect">
            <a:avLst/>
          </a:prstGeom>
          <a:noFill/>
          <a:ln>
            <a:noFill/>
          </a:ln>
        </p:spPr>
        <p:txBody>
          <a:bodyPr anchorCtr="0" anchor="t" bIns="91425" lIns="91425" rIns="91425" wrap="square" tIns="91425">
            <a:noAutofit/>
          </a:bodyPr>
          <a:lstStyle/>
          <a:p>
            <a:pPr lvl="0" rtl="0">
              <a:spcBef>
                <a:spcPts val="0"/>
              </a:spcBef>
              <a:buNone/>
            </a:pPr>
            <a:r>
              <a:rPr lang="en" sz="1000"/>
              <a:t>High Contrasting Colours</a:t>
            </a:r>
          </a:p>
        </p:txBody>
      </p:sp>
      <p:cxnSp>
        <p:nvCxnSpPr>
          <p:cNvPr id="309" name="Shape 309"/>
          <p:cNvCxnSpPr/>
          <p:nvPr/>
        </p:nvCxnSpPr>
        <p:spPr>
          <a:xfrm flipH="1" rot="10800000">
            <a:off x="1878125" y="4358050"/>
            <a:ext cx="321000" cy="464400"/>
          </a:xfrm>
          <a:prstGeom prst="straightConnector1">
            <a:avLst/>
          </a:prstGeom>
          <a:noFill/>
          <a:ln cap="flat" cmpd="sng" w="28575">
            <a:solidFill>
              <a:srgbClr val="000000"/>
            </a:solidFill>
            <a:prstDash val="solid"/>
            <a:round/>
            <a:headEnd len="lg" w="lg" type="none"/>
            <a:tailEnd len="lg" w="lg" type="triangle"/>
          </a:ln>
        </p:spPr>
      </p:cxnSp>
      <p:cxnSp>
        <p:nvCxnSpPr>
          <p:cNvPr id="310" name="Shape 310"/>
          <p:cNvCxnSpPr/>
          <p:nvPr/>
        </p:nvCxnSpPr>
        <p:spPr>
          <a:xfrm rot="10800000">
            <a:off x="1577475" y="4371550"/>
            <a:ext cx="307500" cy="450900"/>
          </a:xfrm>
          <a:prstGeom prst="straightConnector1">
            <a:avLst/>
          </a:prstGeom>
          <a:noFill/>
          <a:ln cap="flat" cmpd="sng" w="28575">
            <a:solidFill>
              <a:srgbClr val="000000"/>
            </a:solidFill>
            <a:prstDash val="solid"/>
            <a:round/>
            <a:headEnd len="lg" w="lg" type="none"/>
            <a:tailEnd len="lg" w="lg" type="triangle"/>
          </a:ln>
        </p:spPr>
      </p:cxnSp>
      <p:sp>
        <p:nvSpPr>
          <p:cNvPr id="311" name="Shape 311"/>
          <p:cNvSpPr txBox="1"/>
          <p:nvPr/>
        </p:nvSpPr>
        <p:spPr>
          <a:xfrm>
            <a:off x="1393175" y="4767800"/>
            <a:ext cx="1290900" cy="225300"/>
          </a:xfrm>
          <a:prstGeom prst="rect">
            <a:avLst/>
          </a:prstGeom>
          <a:noFill/>
          <a:ln>
            <a:noFill/>
          </a:ln>
        </p:spPr>
        <p:txBody>
          <a:bodyPr anchorCtr="0" anchor="t" bIns="91425" lIns="91425" rIns="91425" wrap="square" tIns="91425">
            <a:noAutofit/>
          </a:bodyPr>
          <a:lstStyle/>
          <a:p>
            <a:pPr lvl="0" rtl="0">
              <a:spcBef>
                <a:spcPts val="0"/>
              </a:spcBef>
              <a:buNone/>
            </a:pPr>
            <a:r>
              <a:rPr lang="en" sz="1000"/>
              <a:t>Varied Shapes</a:t>
            </a:r>
          </a:p>
        </p:txBody>
      </p:sp>
      <p:cxnSp>
        <p:nvCxnSpPr>
          <p:cNvPr id="312" name="Shape 312"/>
          <p:cNvCxnSpPr/>
          <p:nvPr/>
        </p:nvCxnSpPr>
        <p:spPr>
          <a:xfrm>
            <a:off x="1045100" y="3230900"/>
            <a:ext cx="1188600" cy="307500"/>
          </a:xfrm>
          <a:prstGeom prst="straightConnector1">
            <a:avLst/>
          </a:prstGeom>
          <a:noFill/>
          <a:ln cap="flat" cmpd="sng" w="28575">
            <a:solidFill>
              <a:srgbClr val="000000"/>
            </a:solidFill>
            <a:prstDash val="solid"/>
            <a:round/>
            <a:headEnd len="lg" w="lg" type="none"/>
            <a:tailEnd len="lg" w="lg" type="triangle"/>
          </a:ln>
        </p:spPr>
      </p:cxnSp>
      <p:cxnSp>
        <p:nvCxnSpPr>
          <p:cNvPr id="313" name="Shape 313"/>
          <p:cNvCxnSpPr/>
          <p:nvPr/>
        </p:nvCxnSpPr>
        <p:spPr>
          <a:xfrm>
            <a:off x="1058750" y="3237750"/>
            <a:ext cx="143400" cy="402900"/>
          </a:xfrm>
          <a:prstGeom prst="straightConnector1">
            <a:avLst/>
          </a:prstGeom>
          <a:noFill/>
          <a:ln cap="flat" cmpd="sng" w="28575">
            <a:solidFill>
              <a:srgbClr val="000000"/>
            </a:solidFill>
            <a:prstDash val="solid"/>
            <a:round/>
            <a:headEnd len="lg" w="lg" type="none"/>
            <a:tailEnd len="lg" w="lg" type="triangle"/>
          </a:ln>
        </p:spPr>
      </p:cxnSp>
      <p:cxnSp>
        <p:nvCxnSpPr>
          <p:cNvPr id="314" name="Shape 314"/>
          <p:cNvCxnSpPr/>
          <p:nvPr/>
        </p:nvCxnSpPr>
        <p:spPr>
          <a:xfrm rot="10800000">
            <a:off x="2582025" y="4385425"/>
            <a:ext cx="471300" cy="430200"/>
          </a:xfrm>
          <a:prstGeom prst="straightConnector1">
            <a:avLst/>
          </a:prstGeom>
          <a:noFill/>
          <a:ln cap="flat" cmpd="sng" w="19050">
            <a:solidFill>
              <a:srgbClr val="000000"/>
            </a:solidFill>
            <a:prstDash val="solid"/>
            <a:round/>
            <a:headEnd len="lg" w="lg" type="none"/>
            <a:tailEnd len="lg" w="lg" type="triangle"/>
          </a:ln>
        </p:spPr>
      </p:cxnSp>
      <p:sp>
        <p:nvSpPr>
          <p:cNvPr id="315" name="Shape 315"/>
          <p:cNvSpPr txBox="1"/>
          <p:nvPr/>
        </p:nvSpPr>
        <p:spPr>
          <a:xfrm>
            <a:off x="2500050" y="4767800"/>
            <a:ext cx="1188600" cy="122700"/>
          </a:xfrm>
          <a:prstGeom prst="rect">
            <a:avLst/>
          </a:prstGeom>
          <a:noFill/>
          <a:ln>
            <a:noFill/>
          </a:ln>
        </p:spPr>
        <p:txBody>
          <a:bodyPr anchorCtr="0" anchor="t" bIns="91425" lIns="91425" rIns="91425" wrap="square" tIns="91425">
            <a:noAutofit/>
          </a:bodyPr>
          <a:lstStyle/>
          <a:p>
            <a:pPr lvl="0" rtl="0">
              <a:spcBef>
                <a:spcPts val="0"/>
              </a:spcBef>
              <a:buNone/>
            </a:pPr>
            <a:r>
              <a:rPr lang="en" sz="1000"/>
              <a:t>Harsh Highlights</a:t>
            </a:r>
          </a:p>
        </p:txBody>
      </p:sp>
      <p:cxnSp>
        <p:nvCxnSpPr>
          <p:cNvPr id="316" name="Shape 316"/>
          <p:cNvCxnSpPr/>
          <p:nvPr/>
        </p:nvCxnSpPr>
        <p:spPr>
          <a:xfrm flipH="1">
            <a:off x="7561475" y="3183100"/>
            <a:ext cx="539700" cy="922200"/>
          </a:xfrm>
          <a:prstGeom prst="straightConnector1">
            <a:avLst/>
          </a:prstGeom>
          <a:noFill/>
          <a:ln cap="flat" cmpd="sng" w="28575">
            <a:solidFill>
              <a:srgbClr val="000000"/>
            </a:solidFill>
            <a:prstDash val="solid"/>
            <a:round/>
            <a:headEnd len="lg" w="lg" type="none"/>
            <a:tailEnd len="lg" w="lg" type="triangle"/>
          </a:ln>
        </p:spPr>
      </p:cxnSp>
      <p:sp>
        <p:nvSpPr>
          <p:cNvPr id="317" name="Shape 317"/>
          <p:cNvSpPr txBox="1"/>
          <p:nvPr/>
        </p:nvSpPr>
        <p:spPr>
          <a:xfrm>
            <a:off x="7801575" y="2923550"/>
            <a:ext cx="1250100" cy="225300"/>
          </a:xfrm>
          <a:prstGeom prst="rect">
            <a:avLst/>
          </a:prstGeom>
          <a:noFill/>
          <a:ln>
            <a:noFill/>
          </a:ln>
        </p:spPr>
        <p:txBody>
          <a:bodyPr anchorCtr="0" anchor="t" bIns="91425" lIns="91425" rIns="91425" wrap="square" tIns="91425">
            <a:noAutofit/>
          </a:bodyPr>
          <a:lstStyle/>
          <a:p>
            <a:pPr lvl="0" rtl="0">
              <a:spcBef>
                <a:spcPts val="0"/>
              </a:spcBef>
              <a:buNone/>
            </a:pPr>
            <a:r>
              <a:rPr lang="en" sz="1000"/>
              <a:t>Harsh Highlights</a:t>
            </a:r>
          </a:p>
        </p:txBody>
      </p:sp>
      <p:cxnSp>
        <p:nvCxnSpPr>
          <p:cNvPr id="318" name="Shape 318"/>
          <p:cNvCxnSpPr/>
          <p:nvPr/>
        </p:nvCxnSpPr>
        <p:spPr>
          <a:xfrm flipH="1" rot="10800000">
            <a:off x="6459925" y="4385425"/>
            <a:ext cx="255600" cy="511500"/>
          </a:xfrm>
          <a:prstGeom prst="straightConnector1">
            <a:avLst/>
          </a:prstGeom>
          <a:noFill/>
          <a:ln cap="flat" cmpd="sng" w="28575">
            <a:solidFill>
              <a:srgbClr val="000000"/>
            </a:solidFill>
            <a:prstDash val="solid"/>
            <a:round/>
            <a:headEnd len="lg" w="lg" type="none"/>
            <a:tailEnd len="lg" w="lg" type="triangle"/>
          </a:ln>
        </p:spPr>
      </p:cxnSp>
      <p:sp>
        <p:nvSpPr>
          <p:cNvPr id="319" name="Shape 319"/>
          <p:cNvSpPr txBox="1"/>
          <p:nvPr/>
        </p:nvSpPr>
        <p:spPr>
          <a:xfrm>
            <a:off x="6090675" y="4815625"/>
            <a:ext cx="1132500" cy="247200"/>
          </a:xfrm>
          <a:prstGeom prst="rect">
            <a:avLst/>
          </a:prstGeom>
          <a:noFill/>
          <a:ln>
            <a:noFill/>
          </a:ln>
        </p:spPr>
        <p:txBody>
          <a:bodyPr anchorCtr="0" anchor="t" bIns="91425" lIns="91425" rIns="91425" wrap="square" tIns="91425">
            <a:noAutofit/>
          </a:bodyPr>
          <a:lstStyle/>
          <a:p>
            <a:pPr lvl="0" rtl="0">
              <a:spcBef>
                <a:spcPts val="0"/>
              </a:spcBef>
              <a:buNone/>
            </a:pPr>
            <a:r>
              <a:rPr lang="en" sz="1000"/>
              <a:t>Varied Shapes</a:t>
            </a:r>
          </a:p>
        </p:txBody>
      </p:sp>
      <p:cxnSp>
        <p:nvCxnSpPr>
          <p:cNvPr id="320" name="Shape 320"/>
          <p:cNvCxnSpPr/>
          <p:nvPr/>
        </p:nvCxnSpPr>
        <p:spPr>
          <a:xfrm rot="10800000">
            <a:off x="2971973" y="1977504"/>
            <a:ext cx="287400" cy="714900"/>
          </a:xfrm>
          <a:prstGeom prst="straightConnector1">
            <a:avLst/>
          </a:prstGeom>
          <a:noFill/>
          <a:ln cap="flat" cmpd="sng" w="28575">
            <a:solidFill>
              <a:srgbClr val="000000"/>
            </a:solidFill>
            <a:prstDash val="solid"/>
            <a:round/>
            <a:headEnd len="lg" w="lg" type="none"/>
            <a:tailEnd len="lg" w="lg" type="triangle"/>
          </a:ln>
        </p:spPr>
      </p:cxnSp>
      <p:sp>
        <p:nvSpPr>
          <p:cNvPr id="321" name="Shape 321"/>
          <p:cNvSpPr/>
          <p:nvPr/>
        </p:nvSpPr>
        <p:spPr>
          <a:xfrm>
            <a:off x="4032225" y="206950"/>
            <a:ext cx="4596300" cy="9594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2" name="Shape 322"/>
          <p:cNvSpPr txBox="1"/>
          <p:nvPr/>
        </p:nvSpPr>
        <p:spPr>
          <a:xfrm>
            <a:off x="3112699" y="2609102"/>
            <a:ext cx="1271400" cy="102600"/>
          </a:xfrm>
          <a:prstGeom prst="rect">
            <a:avLst/>
          </a:prstGeom>
          <a:noFill/>
          <a:ln>
            <a:noFill/>
          </a:ln>
        </p:spPr>
        <p:txBody>
          <a:bodyPr anchorCtr="0" anchor="t" bIns="91425" lIns="91425" rIns="91425" wrap="square" tIns="91425">
            <a:noAutofit/>
          </a:bodyPr>
          <a:lstStyle/>
          <a:p>
            <a:pPr lvl="0" rtl="0">
              <a:spcBef>
                <a:spcPts val="0"/>
              </a:spcBef>
              <a:buNone/>
            </a:pPr>
            <a:r>
              <a:rPr lang="en" sz="1000"/>
              <a:t>Soft Lighting/Highlights</a:t>
            </a:r>
          </a:p>
        </p:txBody>
      </p:sp>
      <p:sp>
        <p:nvSpPr>
          <p:cNvPr id="323" name="Shape 323"/>
          <p:cNvSpPr txBox="1"/>
          <p:nvPr/>
        </p:nvSpPr>
        <p:spPr>
          <a:xfrm>
            <a:off x="4258425" y="249875"/>
            <a:ext cx="4143900" cy="658200"/>
          </a:xfrm>
          <a:prstGeom prst="rect">
            <a:avLst/>
          </a:prstGeom>
          <a:noFill/>
          <a:ln>
            <a:noFill/>
          </a:ln>
        </p:spPr>
        <p:txBody>
          <a:bodyPr anchorCtr="0" anchor="t" bIns="91425" lIns="91425" rIns="91425" wrap="square" tIns="91425">
            <a:noAutofit/>
          </a:bodyPr>
          <a:lstStyle/>
          <a:p>
            <a:pPr lvl="0">
              <a:spcBef>
                <a:spcPts val="0"/>
              </a:spcBef>
              <a:buNone/>
            </a:pPr>
            <a:r>
              <a:rPr lang="en" sz="800">
                <a:solidFill>
                  <a:srgbClr val="F3F3F3"/>
                </a:solidFill>
              </a:rPr>
              <a:t>These styles of textures all have similar effects that create the stylised aesthetic, mainly in it’s highlighting, colour choices and varied shapes to give it a fantasy look.</a:t>
            </a:r>
          </a:p>
          <a:p>
            <a:pPr lvl="0">
              <a:spcBef>
                <a:spcPts val="0"/>
              </a:spcBef>
              <a:buNone/>
            </a:pPr>
            <a:r>
              <a:t/>
            </a:r>
            <a:endParaRPr sz="800">
              <a:solidFill>
                <a:srgbClr val="F3F3F3"/>
              </a:solidFill>
            </a:endParaRPr>
          </a:p>
          <a:p>
            <a:pPr lvl="0" rtl="0">
              <a:spcBef>
                <a:spcPts val="0"/>
              </a:spcBef>
              <a:buNone/>
            </a:pPr>
            <a:r>
              <a:rPr lang="en" sz="800">
                <a:solidFill>
                  <a:srgbClr val="F3F3F3"/>
                </a:solidFill>
              </a:rPr>
              <a:t>We’re going to apply gradient to all of the texture before we add in the details to create the cartoony, supercell and firewatch aesthetics. </a:t>
            </a:r>
          </a:p>
        </p:txBody>
      </p:sp>
      <p:pic>
        <p:nvPicPr>
          <p:cNvPr id="324" name="Shape 324"/>
          <p:cNvPicPr preferRelativeResize="0"/>
          <p:nvPr/>
        </p:nvPicPr>
        <p:blipFill>
          <a:blip r:embed="rId14">
            <a:alphaModFix/>
          </a:blip>
          <a:stretch>
            <a:fillRect/>
          </a:stretch>
        </p:blipFill>
        <p:spPr>
          <a:xfrm>
            <a:off x="315131" y="1653701"/>
            <a:ext cx="467230" cy="311484"/>
          </a:xfrm>
          <a:prstGeom prst="rect">
            <a:avLst/>
          </a:prstGeom>
          <a:noFill/>
          <a:ln>
            <a:noFill/>
          </a:ln>
        </p:spPr>
      </p:pic>
      <p:pic>
        <p:nvPicPr>
          <p:cNvPr id="325" name="Shape 325"/>
          <p:cNvPicPr preferRelativeResize="0"/>
          <p:nvPr/>
        </p:nvPicPr>
        <p:blipFill>
          <a:blip r:embed="rId15">
            <a:alphaModFix/>
          </a:blip>
          <a:stretch>
            <a:fillRect/>
          </a:stretch>
        </p:blipFill>
        <p:spPr>
          <a:xfrm>
            <a:off x="633097" y="2479050"/>
            <a:ext cx="802126" cy="311475"/>
          </a:xfrm>
          <a:prstGeom prst="rect">
            <a:avLst/>
          </a:prstGeom>
          <a:noFill/>
          <a:ln cap="flat" cmpd="sng" w="19050">
            <a:solidFill>
              <a:srgbClr val="FF0000"/>
            </a:solidFill>
            <a:prstDash val="solid"/>
            <a:round/>
            <a:headEnd len="med" w="med" type="none"/>
            <a:tailEnd len="med" w="med" type="none"/>
          </a:ln>
        </p:spPr>
      </p:pic>
      <p:pic>
        <p:nvPicPr>
          <p:cNvPr id="326" name="Shape 326"/>
          <p:cNvPicPr preferRelativeResize="0"/>
          <p:nvPr/>
        </p:nvPicPr>
        <p:blipFill>
          <a:blip r:embed="rId16">
            <a:alphaModFix/>
          </a:blip>
          <a:stretch>
            <a:fillRect/>
          </a:stretch>
        </p:blipFill>
        <p:spPr>
          <a:xfrm>
            <a:off x="1377611" y="2001744"/>
            <a:ext cx="467230" cy="311484"/>
          </a:xfrm>
          <a:prstGeom prst="rect">
            <a:avLst/>
          </a:prstGeom>
          <a:noFill/>
          <a:ln>
            <a:noFill/>
          </a:ln>
        </p:spPr>
      </p:pic>
      <p:pic>
        <p:nvPicPr>
          <p:cNvPr id="327" name="Shape 327"/>
          <p:cNvPicPr preferRelativeResize="0"/>
          <p:nvPr/>
        </p:nvPicPr>
        <p:blipFill>
          <a:blip r:embed="rId17">
            <a:alphaModFix/>
          </a:blip>
          <a:stretch>
            <a:fillRect/>
          </a:stretch>
        </p:blipFill>
        <p:spPr>
          <a:xfrm>
            <a:off x="815589" y="1660837"/>
            <a:ext cx="467231" cy="311484"/>
          </a:xfrm>
          <a:prstGeom prst="rect">
            <a:avLst/>
          </a:prstGeom>
          <a:noFill/>
          <a:ln>
            <a:noFill/>
          </a:ln>
        </p:spPr>
      </p:pic>
      <p:pic>
        <p:nvPicPr>
          <p:cNvPr id="328" name="Shape 328"/>
          <p:cNvPicPr preferRelativeResize="0"/>
          <p:nvPr/>
        </p:nvPicPr>
        <p:blipFill>
          <a:blip r:embed="rId18">
            <a:alphaModFix/>
          </a:blip>
          <a:stretch>
            <a:fillRect/>
          </a:stretch>
        </p:blipFill>
        <p:spPr>
          <a:xfrm>
            <a:off x="1370170" y="1657274"/>
            <a:ext cx="467231" cy="311484"/>
          </a:xfrm>
          <a:prstGeom prst="rect">
            <a:avLst/>
          </a:prstGeom>
          <a:noFill/>
          <a:ln>
            <a:noFill/>
          </a:ln>
        </p:spPr>
      </p:pic>
      <p:pic>
        <p:nvPicPr>
          <p:cNvPr id="329" name="Shape 329"/>
          <p:cNvPicPr preferRelativeResize="0"/>
          <p:nvPr/>
        </p:nvPicPr>
        <p:blipFill>
          <a:blip r:embed="rId19">
            <a:alphaModFix/>
          </a:blip>
          <a:stretch>
            <a:fillRect/>
          </a:stretch>
        </p:blipFill>
        <p:spPr>
          <a:xfrm>
            <a:off x="302885" y="2005306"/>
            <a:ext cx="467230" cy="311484"/>
          </a:xfrm>
          <a:prstGeom prst="rect">
            <a:avLst/>
          </a:prstGeom>
          <a:noFill/>
          <a:ln>
            <a:noFill/>
          </a:ln>
        </p:spPr>
      </p:pic>
      <p:pic>
        <p:nvPicPr>
          <p:cNvPr id="330" name="Shape 330"/>
          <p:cNvPicPr preferRelativeResize="0"/>
          <p:nvPr/>
        </p:nvPicPr>
        <p:blipFill>
          <a:blip r:embed="rId20">
            <a:alphaModFix/>
          </a:blip>
          <a:stretch>
            <a:fillRect/>
          </a:stretch>
        </p:blipFill>
        <p:spPr>
          <a:xfrm>
            <a:off x="811442" y="2005306"/>
            <a:ext cx="467231" cy="311484"/>
          </a:xfrm>
          <a:prstGeom prst="rect">
            <a:avLst/>
          </a:prstGeom>
          <a:noFill/>
          <a:ln>
            <a:noFill/>
          </a:ln>
        </p:spPr>
      </p:pic>
      <p:sp>
        <p:nvSpPr>
          <p:cNvPr id="331" name="Shape 331"/>
          <p:cNvSpPr txBox="1"/>
          <p:nvPr/>
        </p:nvSpPr>
        <p:spPr>
          <a:xfrm>
            <a:off x="203968" y="1061650"/>
            <a:ext cx="890400" cy="265500"/>
          </a:xfrm>
          <a:prstGeom prst="rect">
            <a:avLst/>
          </a:prstGeom>
          <a:noFill/>
          <a:ln>
            <a:noFill/>
          </a:ln>
        </p:spPr>
        <p:txBody>
          <a:bodyPr anchorCtr="0" anchor="t" bIns="91425" lIns="91425" rIns="91425" wrap="square" tIns="91425">
            <a:noAutofit/>
          </a:bodyPr>
          <a:lstStyle/>
          <a:p>
            <a:pPr lvl="0" rtl="0">
              <a:spcBef>
                <a:spcPts val="0"/>
              </a:spcBef>
              <a:buNone/>
            </a:pPr>
            <a:r>
              <a:rPr b="1" lang="en" sz="1000">
                <a:solidFill>
                  <a:srgbClr val="F3F3F3"/>
                </a:solidFill>
              </a:rPr>
              <a:t>Colour Palette/ Gradient</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Shape 33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Lighting/Atmosphere</a:t>
            </a:r>
          </a:p>
        </p:txBody>
      </p:sp>
      <p:pic>
        <p:nvPicPr>
          <p:cNvPr id="337" name="Shape 337"/>
          <p:cNvPicPr preferRelativeResize="0"/>
          <p:nvPr/>
        </p:nvPicPr>
        <p:blipFill>
          <a:blip r:embed="rId4">
            <a:alphaModFix/>
          </a:blip>
          <a:stretch>
            <a:fillRect/>
          </a:stretch>
        </p:blipFill>
        <p:spPr>
          <a:xfrm>
            <a:off x="5777101" y="0"/>
            <a:ext cx="2134476" cy="1707575"/>
          </a:xfrm>
          <a:prstGeom prst="rect">
            <a:avLst/>
          </a:prstGeom>
          <a:noFill/>
          <a:ln>
            <a:noFill/>
          </a:ln>
        </p:spPr>
      </p:pic>
      <p:pic>
        <p:nvPicPr>
          <p:cNvPr id="338" name="Shape 338"/>
          <p:cNvPicPr preferRelativeResize="0"/>
          <p:nvPr/>
        </p:nvPicPr>
        <p:blipFill>
          <a:blip r:embed="rId5">
            <a:alphaModFix/>
          </a:blip>
          <a:stretch>
            <a:fillRect/>
          </a:stretch>
        </p:blipFill>
        <p:spPr>
          <a:xfrm>
            <a:off x="7265250" y="849742"/>
            <a:ext cx="1912115" cy="962428"/>
          </a:xfrm>
          <a:prstGeom prst="rect">
            <a:avLst/>
          </a:prstGeom>
          <a:noFill/>
          <a:ln>
            <a:noFill/>
          </a:ln>
        </p:spPr>
      </p:pic>
      <p:pic>
        <p:nvPicPr>
          <p:cNvPr id="339" name="Shape 339"/>
          <p:cNvPicPr preferRelativeResize="0"/>
          <p:nvPr/>
        </p:nvPicPr>
        <p:blipFill>
          <a:blip r:embed="rId6">
            <a:alphaModFix/>
          </a:blip>
          <a:stretch>
            <a:fillRect/>
          </a:stretch>
        </p:blipFill>
        <p:spPr>
          <a:xfrm>
            <a:off x="7367640" y="2993442"/>
            <a:ext cx="1809735" cy="904865"/>
          </a:xfrm>
          <a:prstGeom prst="rect">
            <a:avLst/>
          </a:prstGeom>
          <a:noFill/>
          <a:ln>
            <a:noFill/>
          </a:ln>
        </p:spPr>
      </p:pic>
      <p:pic>
        <p:nvPicPr>
          <p:cNvPr id="340" name="Shape 340"/>
          <p:cNvPicPr preferRelativeResize="0"/>
          <p:nvPr/>
        </p:nvPicPr>
        <p:blipFill>
          <a:blip r:embed="rId7">
            <a:alphaModFix/>
          </a:blip>
          <a:stretch>
            <a:fillRect/>
          </a:stretch>
        </p:blipFill>
        <p:spPr>
          <a:xfrm>
            <a:off x="5265486" y="1290075"/>
            <a:ext cx="2208751" cy="1629550"/>
          </a:xfrm>
          <a:prstGeom prst="rect">
            <a:avLst/>
          </a:prstGeom>
          <a:noFill/>
          <a:ln>
            <a:noFill/>
          </a:ln>
        </p:spPr>
      </p:pic>
      <p:pic>
        <p:nvPicPr>
          <p:cNvPr id="341" name="Shape 341"/>
          <p:cNvPicPr preferRelativeResize="0"/>
          <p:nvPr/>
        </p:nvPicPr>
        <p:blipFill>
          <a:blip r:embed="rId8">
            <a:alphaModFix/>
          </a:blip>
          <a:stretch>
            <a:fillRect/>
          </a:stretch>
        </p:blipFill>
        <p:spPr>
          <a:xfrm>
            <a:off x="2721250" y="1209672"/>
            <a:ext cx="2586623" cy="1313850"/>
          </a:xfrm>
          <a:prstGeom prst="rect">
            <a:avLst/>
          </a:prstGeom>
          <a:noFill/>
          <a:ln>
            <a:noFill/>
          </a:ln>
        </p:spPr>
      </p:pic>
      <p:pic>
        <p:nvPicPr>
          <p:cNvPr id="342" name="Shape 342"/>
          <p:cNvPicPr preferRelativeResize="0"/>
          <p:nvPr/>
        </p:nvPicPr>
        <p:blipFill>
          <a:blip r:embed="rId9">
            <a:alphaModFix/>
          </a:blip>
          <a:stretch>
            <a:fillRect/>
          </a:stretch>
        </p:blipFill>
        <p:spPr>
          <a:xfrm>
            <a:off x="6669300" y="1812185"/>
            <a:ext cx="2474699" cy="1233801"/>
          </a:xfrm>
          <a:prstGeom prst="rect">
            <a:avLst/>
          </a:prstGeom>
          <a:noFill/>
          <a:ln>
            <a:noFill/>
          </a:ln>
        </p:spPr>
      </p:pic>
      <p:pic>
        <p:nvPicPr>
          <p:cNvPr id="343" name="Shape 343"/>
          <p:cNvPicPr preferRelativeResize="0"/>
          <p:nvPr/>
        </p:nvPicPr>
        <p:blipFill>
          <a:blip r:embed="rId10">
            <a:alphaModFix/>
          </a:blip>
          <a:stretch>
            <a:fillRect/>
          </a:stretch>
        </p:blipFill>
        <p:spPr>
          <a:xfrm>
            <a:off x="7041825" y="3867070"/>
            <a:ext cx="2102175" cy="1273904"/>
          </a:xfrm>
          <a:prstGeom prst="rect">
            <a:avLst/>
          </a:prstGeom>
          <a:noFill/>
          <a:ln>
            <a:noFill/>
          </a:ln>
        </p:spPr>
      </p:pic>
      <p:pic>
        <p:nvPicPr>
          <p:cNvPr id="344" name="Shape 344"/>
          <p:cNvPicPr preferRelativeResize="0"/>
          <p:nvPr/>
        </p:nvPicPr>
        <p:blipFill>
          <a:blip r:embed="rId11">
            <a:alphaModFix/>
          </a:blip>
          <a:stretch>
            <a:fillRect/>
          </a:stretch>
        </p:blipFill>
        <p:spPr>
          <a:xfrm>
            <a:off x="5265477" y="2608150"/>
            <a:ext cx="2102176" cy="1313857"/>
          </a:xfrm>
          <a:prstGeom prst="rect">
            <a:avLst/>
          </a:prstGeom>
          <a:noFill/>
          <a:ln>
            <a:noFill/>
          </a:ln>
        </p:spPr>
      </p:pic>
      <p:pic>
        <p:nvPicPr>
          <p:cNvPr id="345" name="Shape 345"/>
          <p:cNvPicPr preferRelativeResize="0"/>
          <p:nvPr/>
        </p:nvPicPr>
        <p:blipFill>
          <a:blip r:embed="rId12">
            <a:alphaModFix/>
          </a:blip>
          <a:stretch>
            <a:fillRect/>
          </a:stretch>
        </p:blipFill>
        <p:spPr>
          <a:xfrm>
            <a:off x="2668201" y="2511724"/>
            <a:ext cx="2634484" cy="1410288"/>
          </a:xfrm>
          <a:prstGeom prst="rect">
            <a:avLst/>
          </a:prstGeom>
          <a:noFill/>
          <a:ln>
            <a:noFill/>
          </a:ln>
        </p:spPr>
      </p:pic>
      <p:pic>
        <p:nvPicPr>
          <p:cNvPr id="346" name="Shape 346"/>
          <p:cNvPicPr preferRelativeResize="0"/>
          <p:nvPr/>
        </p:nvPicPr>
        <p:blipFill>
          <a:blip r:embed="rId13">
            <a:alphaModFix/>
          </a:blip>
          <a:stretch>
            <a:fillRect/>
          </a:stretch>
        </p:blipFill>
        <p:spPr>
          <a:xfrm>
            <a:off x="4463124" y="225425"/>
            <a:ext cx="1887720" cy="1094875"/>
          </a:xfrm>
          <a:prstGeom prst="rect">
            <a:avLst/>
          </a:prstGeom>
          <a:noFill/>
          <a:ln>
            <a:noFill/>
          </a:ln>
        </p:spPr>
      </p:pic>
      <p:pic>
        <p:nvPicPr>
          <p:cNvPr id="347" name="Shape 347"/>
          <p:cNvPicPr preferRelativeResize="0"/>
          <p:nvPr/>
        </p:nvPicPr>
        <p:blipFill>
          <a:blip r:embed="rId14">
            <a:alphaModFix/>
          </a:blip>
          <a:stretch>
            <a:fillRect/>
          </a:stretch>
        </p:blipFill>
        <p:spPr>
          <a:xfrm>
            <a:off x="4511625" y="3840452"/>
            <a:ext cx="2654259" cy="1327137"/>
          </a:xfrm>
          <a:prstGeom prst="rect">
            <a:avLst/>
          </a:prstGeom>
          <a:noFill/>
          <a:ln>
            <a:noFill/>
          </a:ln>
        </p:spPr>
      </p:pic>
      <p:pic>
        <p:nvPicPr>
          <p:cNvPr id="348" name="Shape 348"/>
          <p:cNvPicPr preferRelativeResize="0"/>
          <p:nvPr/>
        </p:nvPicPr>
        <p:blipFill>
          <a:blip r:embed="rId15">
            <a:alphaModFix/>
          </a:blip>
          <a:stretch>
            <a:fillRect/>
          </a:stretch>
        </p:blipFill>
        <p:spPr>
          <a:xfrm>
            <a:off x="2409453" y="3864550"/>
            <a:ext cx="2102175" cy="1278950"/>
          </a:xfrm>
          <a:prstGeom prst="rect">
            <a:avLst/>
          </a:prstGeom>
          <a:noFill/>
          <a:ln>
            <a:noFill/>
          </a:ln>
        </p:spPr>
      </p:pic>
      <p:sp>
        <p:nvSpPr>
          <p:cNvPr id="349" name="Shape 349"/>
          <p:cNvSpPr/>
          <p:nvPr/>
        </p:nvSpPr>
        <p:spPr>
          <a:xfrm>
            <a:off x="159981" y="1070625"/>
            <a:ext cx="2059200" cy="38103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50" name="Shape 350"/>
          <p:cNvSpPr txBox="1"/>
          <p:nvPr/>
        </p:nvSpPr>
        <p:spPr>
          <a:xfrm>
            <a:off x="302175" y="1312600"/>
            <a:ext cx="1767900" cy="33846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3F3F3"/>
                </a:solidFill>
              </a:rPr>
              <a:t>Our game will be set in a forest theme as well leading towards Ruins theme.</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The game will have somewhat nice vibrant colours to give of the cartoony feel as well dark atmosphere to connotes the dungeon like game.</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The way we can communicate the dark atmosphere is through the misty and some heavy contrast in the shadows to give off the dungeon feel of it.</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Our lighting will probably either warm colours or cool colours to also help communicate the dungeon like game.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Shape 355"/>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Chapter 3</a:t>
            </a:r>
            <a:r>
              <a:rPr lang="en">
                <a:latin typeface="Permanent Marker"/>
                <a:ea typeface="Permanent Marker"/>
                <a:cs typeface="Permanent Marker"/>
                <a:sym typeface="Permanent Marker"/>
              </a:rPr>
              <a:t>:</a:t>
            </a:r>
          </a:p>
          <a:p>
            <a:pPr lvl="0" rtl="0">
              <a:spcBef>
                <a:spcPts val="0"/>
              </a:spcBef>
              <a:buNone/>
            </a:pPr>
            <a:r>
              <a:rPr lang="en">
                <a:latin typeface="Permanent Marker"/>
                <a:ea typeface="Permanent Marker"/>
                <a:cs typeface="Permanent Marker"/>
                <a:sym typeface="Permanent Marker"/>
              </a:rPr>
              <a:t>Gameplay</a:t>
            </a:r>
          </a:p>
        </p:txBody>
      </p:sp>
      <p:sp>
        <p:nvSpPr>
          <p:cNvPr id="356" name="Shape 356"/>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rtl="0">
              <a:spcBef>
                <a:spcPts val="0"/>
              </a:spcBef>
              <a:buNone/>
            </a:pPr>
            <a:r>
              <a:rPr lang="en">
                <a:solidFill>
                  <a:srgbClr val="F3F3F3"/>
                </a:solidFill>
              </a:rPr>
              <a:t>Thumbsup!</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Shape 60"/>
          <p:cNvSpPr txBox="1"/>
          <p:nvPr>
            <p:ph type="ctrTitle"/>
          </p:nvPr>
        </p:nvSpPr>
        <p:spPr>
          <a:xfrm>
            <a:off x="311708" y="744575"/>
            <a:ext cx="8520600" cy="2052600"/>
          </a:xfrm>
          <a:prstGeom prst="rect">
            <a:avLst/>
          </a:prstGeom>
        </p:spPr>
        <p:txBody>
          <a:bodyPr anchorCtr="0" anchor="b"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Chapter 1</a:t>
            </a:r>
            <a:r>
              <a:rPr lang="en">
                <a:latin typeface="Permanent Marker"/>
                <a:ea typeface="Permanent Marker"/>
                <a:cs typeface="Permanent Marker"/>
                <a:sym typeface="Permanent Marker"/>
              </a:rPr>
              <a:t>:</a:t>
            </a:r>
          </a:p>
          <a:p>
            <a:pPr lvl="0" rtl="0">
              <a:spcBef>
                <a:spcPts val="0"/>
              </a:spcBef>
              <a:buClr>
                <a:schemeClr val="dk1"/>
              </a:buClr>
              <a:buSzPts val="1100"/>
              <a:buFont typeface="Arial"/>
              <a:buNone/>
            </a:pPr>
            <a:r>
              <a:rPr lang="en">
                <a:latin typeface="Permanent Marker"/>
                <a:ea typeface="Permanent Marker"/>
                <a:cs typeface="Permanent Marker"/>
                <a:sym typeface="Permanent Marker"/>
              </a:rPr>
              <a:t>Characters</a:t>
            </a:r>
          </a:p>
        </p:txBody>
      </p:sp>
      <p:sp>
        <p:nvSpPr>
          <p:cNvPr id="61" name="Shape 61"/>
          <p:cNvSpPr txBox="1"/>
          <p:nvPr>
            <p:ph idx="1" type="subTitle"/>
          </p:nvPr>
        </p:nvSpPr>
        <p:spPr>
          <a:xfrm>
            <a:off x="311700" y="2834125"/>
            <a:ext cx="8520600" cy="792600"/>
          </a:xfrm>
          <a:prstGeom prst="rect">
            <a:avLst/>
          </a:prstGeom>
        </p:spPr>
        <p:txBody>
          <a:bodyPr anchorCtr="0" anchor="t" bIns="91425" lIns="91425" rIns="91425" wrap="square" tIns="91425">
            <a:noAutofit/>
          </a:bodyPr>
          <a:lstStyle/>
          <a:p>
            <a:pPr lvl="0" rtl="0">
              <a:spcBef>
                <a:spcPts val="0"/>
              </a:spcBef>
              <a:buNone/>
            </a:pPr>
            <a:r>
              <a:rPr lang="en">
                <a:solidFill>
                  <a:srgbClr val="F3F3F3"/>
                </a:solidFill>
              </a:rPr>
              <a:t>Thumbsup!</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Shape 361"/>
          <p:cNvSpPr txBox="1"/>
          <p:nvPr>
            <p:ph type="title"/>
          </p:nvPr>
        </p:nvSpPr>
        <p:spPr>
          <a:xfrm>
            <a:off x="69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Visual Effects</a:t>
            </a:r>
          </a:p>
        </p:txBody>
      </p:sp>
      <p:pic>
        <p:nvPicPr>
          <p:cNvPr id="362" name="Shape 362"/>
          <p:cNvPicPr preferRelativeResize="0"/>
          <p:nvPr/>
        </p:nvPicPr>
        <p:blipFill>
          <a:blip r:embed="rId4">
            <a:alphaModFix/>
          </a:blip>
          <a:stretch>
            <a:fillRect/>
          </a:stretch>
        </p:blipFill>
        <p:spPr>
          <a:xfrm>
            <a:off x="3852622" y="3467276"/>
            <a:ext cx="1681350" cy="1681368"/>
          </a:xfrm>
          <a:prstGeom prst="rect">
            <a:avLst/>
          </a:prstGeom>
          <a:noFill/>
          <a:ln>
            <a:noFill/>
          </a:ln>
        </p:spPr>
      </p:pic>
      <p:pic>
        <p:nvPicPr>
          <p:cNvPr id="363" name="Shape 363"/>
          <p:cNvPicPr preferRelativeResize="0"/>
          <p:nvPr/>
        </p:nvPicPr>
        <p:blipFill>
          <a:blip r:embed="rId5">
            <a:alphaModFix/>
          </a:blip>
          <a:stretch>
            <a:fillRect/>
          </a:stretch>
        </p:blipFill>
        <p:spPr>
          <a:xfrm>
            <a:off x="5355756" y="-43438"/>
            <a:ext cx="2179987" cy="1195901"/>
          </a:xfrm>
          <a:prstGeom prst="rect">
            <a:avLst/>
          </a:prstGeom>
          <a:noFill/>
          <a:ln>
            <a:noFill/>
          </a:ln>
        </p:spPr>
      </p:pic>
      <p:pic>
        <p:nvPicPr>
          <p:cNvPr id="364" name="Shape 364"/>
          <p:cNvPicPr preferRelativeResize="0"/>
          <p:nvPr/>
        </p:nvPicPr>
        <p:blipFill>
          <a:blip r:embed="rId6">
            <a:alphaModFix/>
          </a:blip>
          <a:stretch>
            <a:fillRect/>
          </a:stretch>
        </p:blipFill>
        <p:spPr>
          <a:xfrm>
            <a:off x="5869996" y="1060175"/>
            <a:ext cx="1681350" cy="1260252"/>
          </a:xfrm>
          <a:prstGeom prst="rect">
            <a:avLst/>
          </a:prstGeom>
          <a:noFill/>
          <a:ln>
            <a:noFill/>
          </a:ln>
        </p:spPr>
      </p:pic>
      <p:pic>
        <p:nvPicPr>
          <p:cNvPr id="365" name="Shape 365"/>
          <p:cNvPicPr preferRelativeResize="0"/>
          <p:nvPr/>
        </p:nvPicPr>
        <p:blipFill>
          <a:blip r:embed="rId7">
            <a:alphaModFix/>
          </a:blip>
          <a:stretch>
            <a:fillRect/>
          </a:stretch>
        </p:blipFill>
        <p:spPr>
          <a:xfrm>
            <a:off x="6609750" y="3469509"/>
            <a:ext cx="2559499" cy="1676909"/>
          </a:xfrm>
          <a:prstGeom prst="rect">
            <a:avLst/>
          </a:prstGeom>
          <a:noFill/>
          <a:ln>
            <a:noFill/>
          </a:ln>
        </p:spPr>
      </p:pic>
      <p:pic>
        <p:nvPicPr>
          <p:cNvPr id="366" name="Shape 366"/>
          <p:cNvPicPr preferRelativeResize="0"/>
          <p:nvPr/>
        </p:nvPicPr>
        <p:blipFill>
          <a:blip r:embed="rId8">
            <a:alphaModFix/>
          </a:blip>
          <a:stretch>
            <a:fillRect/>
          </a:stretch>
        </p:blipFill>
        <p:spPr>
          <a:xfrm>
            <a:off x="3303179" y="2539653"/>
            <a:ext cx="2471241" cy="1390069"/>
          </a:xfrm>
          <a:prstGeom prst="rect">
            <a:avLst/>
          </a:prstGeom>
          <a:noFill/>
          <a:ln>
            <a:noFill/>
          </a:ln>
        </p:spPr>
      </p:pic>
      <p:pic>
        <p:nvPicPr>
          <p:cNvPr id="367" name="Shape 367"/>
          <p:cNvPicPr preferRelativeResize="0"/>
          <p:nvPr/>
        </p:nvPicPr>
        <p:blipFill>
          <a:blip r:embed="rId9">
            <a:alphaModFix/>
          </a:blip>
          <a:stretch>
            <a:fillRect/>
          </a:stretch>
        </p:blipFill>
        <p:spPr>
          <a:xfrm>
            <a:off x="4700612" y="1152477"/>
            <a:ext cx="1681326" cy="1425372"/>
          </a:xfrm>
          <a:prstGeom prst="rect">
            <a:avLst/>
          </a:prstGeom>
          <a:noFill/>
          <a:ln>
            <a:noFill/>
          </a:ln>
        </p:spPr>
      </p:pic>
      <p:pic>
        <p:nvPicPr>
          <p:cNvPr id="368" name="Shape 368"/>
          <p:cNvPicPr preferRelativeResize="0"/>
          <p:nvPr/>
        </p:nvPicPr>
        <p:blipFill>
          <a:blip r:embed="rId10">
            <a:alphaModFix/>
          </a:blip>
          <a:stretch>
            <a:fillRect/>
          </a:stretch>
        </p:blipFill>
        <p:spPr>
          <a:xfrm>
            <a:off x="7487903" y="12"/>
            <a:ext cx="1681350" cy="3860495"/>
          </a:xfrm>
          <a:prstGeom prst="rect">
            <a:avLst/>
          </a:prstGeom>
          <a:noFill/>
          <a:ln>
            <a:noFill/>
          </a:ln>
        </p:spPr>
      </p:pic>
      <p:pic>
        <p:nvPicPr>
          <p:cNvPr id="369" name="Shape 369"/>
          <p:cNvPicPr preferRelativeResize="0"/>
          <p:nvPr/>
        </p:nvPicPr>
        <p:blipFill>
          <a:blip r:embed="rId11">
            <a:alphaModFix/>
          </a:blip>
          <a:stretch>
            <a:fillRect/>
          </a:stretch>
        </p:blipFill>
        <p:spPr>
          <a:xfrm>
            <a:off x="5620675" y="2251842"/>
            <a:ext cx="2180000" cy="1217658"/>
          </a:xfrm>
          <a:prstGeom prst="rect">
            <a:avLst/>
          </a:prstGeom>
          <a:noFill/>
          <a:ln>
            <a:noFill/>
          </a:ln>
        </p:spPr>
      </p:pic>
      <p:pic>
        <p:nvPicPr>
          <p:cNvPr id="370" name="Shape 370"/>
          <p:cNvPicPr preferRelativeResize="0"/>
          <p:nvPr/>
        </p:nvPicPr>
        <p:blipFill>
          <a:blip r:embed="rId12">
            <a:alphaModFix/>
          </a:blip>
          <a:stretch>
            <a:fillRect/>
          </a:stretch>
        </p:blipFill>
        <p:spPr>
          <a:xfrm>
            <a:off x="5502148" y="3465052"/>
            <a:ext cx="1576301" cy="1681375"/>
          </a:xfrm>
          <a:prstGeom prst="rect">
            <a:avLst/>
          </a:prstGeom>
          <a:noFill/>
          <a:ln>
            <a:noFill/>
          </a:ln>
        </p:spPr>
      </p:pic>
      <p:pic>
        <p:nvPicPr>
          <p:cNvPr id="371" name="Shape 371"/>
          <p:cNvPicPr preferRelativeResize="0"/>
          <p:nvPr/>
        </p:nvPicPr>
        <p:blipFill>
          <a:blip r:embed="rId13">
            <a:alphaModFix/>
          </a:blip>
          <a:stretch>
            <a:fillRect/>
          </a:stretch>
        </p:blipFill>
        <p:spPr>
          <a:xfrm>
            <a:off x="2667725" y="572691"/>
            <a:ext cx="1485232" cy="847725"/>
          </a:xfrm>
          <a:prstGeom prst="rect">
            <a:avLst/>
          </a:prstGeom>
          <a:noFill/>
          <a:ln>
            <a:noFill/>
          </a:ln>
        </p:spPr>
      </p:pic>
      <p:pic>
        <p:nvPicPr>
          <p:cNvPr id="372" name="Shape 372"/>
          <p:cNvPicPr preferRelativeResize="0"/>
          <p:nvPr/>
        </p:nvPicPr>
        <p:blipFill>
          <a:blip r:embed="rId14">
            <a:alphaModFix/>
          </a:blip>
          <a:stretch>
            <a:fillRect/>
          </a:stretch>
        </p:blipFill>
        <p:spPr>
          <a:xfrm>
            <a:off x="3160600" y="0"/>
            <a:ext cx="692013" cy="572700"/>
          </a:xfrm>
          <a:prstGeom prst="rect">
            <a:avLst/>
          </a:prstGeom>
          <a:noFill/>
          <a:ln>
            <a:noFill/>
          </a:ln>
        </p:spPr>
      </p:pic>
      <p:pic>
        <p:nvPicPr>
          <p:cNvPr id="373" name="Shape 373"/>
          <p:cNvPicPr preferRelativeResize="0"/>
          <p:nvPr/>
        </p:nvPicPr>
        <p:blipFill rotWithShape="1">
          <a:blip r:embed="rId15">
            <a:alphaModFix/>
          </a:blip>
          <a:srcRect b="55173" l="0" r="0" t="0"/>
          <a:stretch/>
        </p:blipFill>
        <p:spPr>
          <a:xfrm>
            <a:off x="2606663" y="3067850"/>
            <a:ext cx="1265899" cy="2037398"/>
          </a:xfrm>
          <a:prstGeom prst="rect">
            <a:avLst/>
          </a:prstGeom>
          <a:noFill/>
          <a:ln>
            <a:noFill/>
          </a:ln>
        </p:spPr>
      </p:pic>
      <p:pic>
        <p:nvPicPr>
          <p:cNvPr id="374" name="Shape 374"/>
          <p:cNvPicPr preferRelativeResize="0"/>
          <p:nvPr/>
        </p:nvPicPr>
        <p:blipFill>
          <a:blip r:embed="rId16">
            <a:alphaModFix/>
          </a:blip>
          <a:stretch>
            <a:fillRect/>
          </a:stretch>
        </p:blipFill>
        <p:spPr>
          <a:xfrm>
            <a:off x="3517643" y="1382625"/>
            <a:ext cx="1576300" cy="1320319"/>
          </a:xfrm>
          <a:prstGeom prst="rect">
            <a:avLst/>
          </a:prstGeom>
          <a:noFill/>
          <a:ln>
            <a:noFill/>
          </a:ln>
        </p:spPr>
      </p:pic>
      <p:pic>
        <p:nvPicPr>
          <p:cNvPr id="375" name="Shape 375"/>
          <p:cNvPicPr preferRelativeResize="0"/>
          <p:nvPr/>
        </p:nvPicPr>
        <p:blipFill>
          <a:blip r:embed="rId17">
            <a:alphaModFix/>
          </a:blip>
          <a:stretch>
            <a:fillRect/>
          </a:stretch>
        </p:blipFill>
        <p:spPr>
          <a:xfrm>
            <a:off x="3783850" y="0"/>
            <a:ext cx="1576300" cy="1576300"/>
          </a:xfrm>
          <a:prstGeom prst="rect">
            <a:avLst/>
          </a:prstGeom>
          <a:noFill/>
          <a:ln>
            <a:noFill/>
          </a:ln>
        </p:spPr>
      </p:pic>
      <p:pic>
        <p:nvPicPr>
          <p:cNvPr id="376" name="Shape 376"/>
          <p:cNvPicPr preferRelativeResize="0"/>
          <p:nvPr/>
        </p:nvPicPr>
        <p:blipFill>
          <a:blip r:embed="rId18">
            <a:alphaModFix/>
          </a:blip>
          <a:stretch>
            <a:fillRect/>
          </a:stretch>
        </p:blipFill>
        <p:spPr>
          <a:xfrm>
            <a:off x="4931717" y="3211417"/>
            <a:ext cx="1341200" cy="751750"/>
          </a:xfrm>
          <a:prstGeom prst="rect">
            <a:avLst/>
          </a:prstGeom>
          <a:noFill/>
          <a:ln>
            <a:noFill/>
          </a:ln>
        </p:spPr>
      </p:pic>
      <p:sp>
        <p:nvSpPr>
          <p:cNvPr id="377" name="Shape 377"/>
          <p:cNvSpPr/>
          <p:nvPr/>
        </p:nvSpPr>
        <p:spPr>
          <a:xfrm>
            <a:off x="206174" y="1060175"/>
            <a:ext cx="2180100" cy="38958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sz="800">
              <a:solidFill>
                <a:srgbClr val="F3F3F3"/>
              </a:solidFill>
            </a:endParaRPr>
          </a:p>
        </p:txBody>
      </p:sp>
      <p:sp>
        <p:nvSpPr>
          <p:cNvPr id="378" name="Shape 378"/>
          <p:cNvSpPr txBox="1"/>
          <p:nvPr/>
        </p:nvSpPr>
        <p:spPr>
          <a:xfrm>
            <a:off x="381575" y="1366000"/>
            <a:ext cx="1800900" cy="3418800"/>
          </a:xfrm>
          <a:prstGeom prst="rect">
            <a:avLst/>
          </a:prstGeom>
          <a:noFill/>
          <a:ln>
            <a:noFill/>
          </a:ln>
        </p:spPr>
        <p:txBody>
          <a:bodyPr anchorCtr="0" anchor="t" bIns="91425" lIns="91425" rIns="91425" wrap="square" tIns="91425">
            <a:noAutofit/>
          </a:bodyPr>
          <a:lstStyle/>
          <a:p>
            <a:pPr lvl="0" rtl="0">
              <a:spcBef>
                <a:spcPts val="0"/>
              </a:spcBef>
              <a:buClr>
                <a:schemeClr val="dk1"/>
              </a:buClr>
              <a:buSzPts val="1100"/>
              <a:buFont typeface="Arial"/>
              <a:buNone/>
            </a:pPr>
            <a:r>
              <a:rPr lang="en" sz="800">
                <a:solidFill>
                  <a:srgbClr val="F3F3F3"/>
                </a:solidFill>
              </a:rPr>
              <a:t>VFX will be colourful, thick and cartoony to go with the feeling of the rest of the game and do make it clear what is happening on screen based on the effects colour and weight.</a:t>
            </a:r>
          </a:p>
          <a:p>
            <a:pPr lvl="0" rtl="0">
              <a:spcBef>
                <a:spcPts val="0"/>
              </a:spcBef>
              <a:buClr>
                <a:schemeClr val="dk1"/>
              </a:buClr>
              <a:buSzPts val="1100"/>
              <a:buFont typeface="Arial"/>
              <a:buNone/>
            </a:pPr>
            <a:r>
              <a:t/>
            </a:r>
            <a:endParaRPr sz="800">
              <a:solidFill>
                <a:srgbClr val="F3F3F3"/>
              </a:solidFill>
            </a:endParaRPr>
          </a:p>
          <a:p>
            <a:pPr lvl="0" rtl="0">
              <a:spcBef>
                <a:spcPts val="0"/>
              </a:spcBef>
              <a:buClr>
                <a:schemeClr val="dk1"/>
              </a:buClr>
              <a:buSzPts val="1100"/>
              <a:buFont typeface="Arial"/>
              <a:buNone/>
            </a:pPr>
            <a:r>
              <a:rPr lang="en" sz="800">
                <a:solidFill>
                  <a:srgbClr val="F3F3F3"/>
                </a:solidFill>
              </a:rPr>
              <a:t>The VFX for attacks like slashes and stabs will be dynamic and epic to give the player that satisfying pleasure as they attack monsters.</a:t>
            </a:r>
          </a:p>
          <a:p>
            <a:pPr lvl="0" rtl="0">
              <a:spcBef>
                <a:spcPts val="0"/>
              </a:spcBef>
              <a:buClr>
                <a:schemeClr val="dk1"/>
              </a:buClr>
              <a:buSzPts val="1100"/>
              <a:buFont typeface="Arial"/>
              <a:buNone/>
            </a:pPr>
            <a:r>
              <a:t/>
            </a:r>
            <a:endParaRPr sz="800">
              <a:solidFill>
                <a:srgbClr val="F3F3F3"/>
              </a:solidFill>
            </a:endParaRPr>
          </a:p>
          <a:p>
            <a:pPr lvl="0" rtl="0">
              <a:spcBef>
                <a:spcPts val="0"/>
              </a:spcBef>
              <a:buClr>
                <a:schemeClr val="dk1"/>
              </a:buClr>
              <a:buSzPts val="1100"/>
              <a:buFont typeface="Arial"/>
              <a:buNone/>
            </a:pPr>
            <a:r>
              <a:rPr lang="en" sz="800">
                <a:solidFill>
                  <a:srgbClr val="F3F3F3"/>
                </a:solidFill>
              </a:rPr>
              <a:t>The dynamic VFX also flows well with the genre of hack and slash.</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Shape 38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Animations</a:t>
            </a:r>
          </a:p>
        </p:txBody>
      </p:sp>
      <p:pic>
        <p:nvPicPr>
          <p:cNvPr id="384" name="Shape 384"/>
          <p:cNvPicPr preferRelativeResize="0"/>
          <p:nvPr/>
        </p:nvPicPr>
        <p:blipFill>
          <a:blip r:embed="rId4">
            <a:alphaModFix/>
          </a:blip>
          <a:stretch>
            <a:fillRect/>
          </a:stretch>
        </p:blipFill>
        <p:spPr>
          <a:xfrm>
            <a:off x="6811492" y="1235292"/>
            <a:ext cx="2198515" cy="1124252"/>
          </a:xfrm>
          <a:prstGeom prst="rect">
            <a:avLst/>
          </a:prstGeom>
          <a:noFill/>
          <a:ln>
            <a:noFill/>
          </a:ln>
        </p:spPr>
      </p:pic>
      <p:pic>
        <p:nvPicPr>
          <p:cNvPr id="385" name="Shape 385"/>
          <p:cNvPicPr preferRelativeResize="0"/>
          <p:nvPr/>
        </p:nvPicPr>
        <p:blipFill>
          <a:blip r:embed="rId5">
            <a:alphaModFix/>
          </a:blip>
          <a:stretch>
            <a:fillRect/>
          </a:stretch>
        </p:blipFill>
        <p:spPr>
          <a:xfrm>
            <a:off x="5267975" y="3601893"/>
            <a:ext cx="3801599" cy="1453200"/>
          </a:xfrm>
          <a:prstGeom prst="rect">
            <a:avLst/>
          </a:prstGeom>
          <a:noFill/>
          <a:ln>
            <a:noFill/>
          </a:ln>
        </p:spPr>
      </p:pic>
      <p:pic>
        <p:nvPicPr>
          <p:cNvPr id="386" name="Shape 386"/>
          <p:cNvPicPr preferRelativeResize="0"/>
          <p:nvPr/>
        </p:nvPicPr>
        <p:blipFill>
          <a:blip r:embed="rId6">
            <a:alphaModFix/>
          </a:blip>
          <a:stretch>
            <a:fillRect/>
          </a:stretch>
        </p:blipFill>
        <p:spPr>
          <a:xfrm>
            <a:off x="6684900" y="2294725"/>
            <a:ext cx="2384675" cy="1508875"/>
          </a:xfrm>
          <a:prstGeom prst="rect">
            <a:avLst/>
          </a:prstGeom>
          <a:noFill/>
          <a:ln>
            <a:noFill/>
          </a:ln>
        </p:spPr>
      </p:pic>
      <p:pic>
        <p:nvPicPr>
          <p:cNvPr id="387" name="Shape 387"/>
          <p:cNvPicPr preferRelativeResize="0"/>
          <p:nvPr/>
        </p:nvPicPr>
        <p:blipFill>
          <a:blip r:embed="rId7">
            <a:alphaModFix/>
          </a:blip>
          <a:stretch>
            <a:fillRect/>
          </a:stretch>
        </p:blipFill>
        <p:spPr>
          <a:xfrm>
            <a:off x="2899843" y="2431753"/>
            <a:ext cx="2272691" cy="1453201"/>
          </a:xfrm>
          <a:prstGeom prst="rect">
            <a:avLst/>
          </a:prstGeom>
          <a:noFill/>
          <a:ln>
            <a:noFill/>
          </a:ln>
        </p:spPr>
      </p:pic>
      <p:pic>
        <p:nvPicPr>
          <p:cNvPr id="388" name="Shape 388"/>
          <p:cNvPicPr preferRelativeResize="0"/>
          <p:nvPr/>
        </p:nvPicPr>
        <p:blipFill>
          <a:blip r:embed="rId8">
            <a:alphaModFix/>
          </a:blip>
          <a:stretch>
            <a:fillRect/>
          </a:stretch>
        </p:blipFill>
        <p:spPr>
          <a:xfrm>
            <a:off x="2804397" y="3729812"/>
            <a:ext cx="2198500" cy="1413699"/>
          </a:xfrm>
          <a:prstGeom prst="rect">
            <a:avLst/>
          </a:prstGeom>
          <a:noFill/>
          <a:ln>
            <a:noFill/>
          </a:ln>
        </p:spPr>
      </p:pic>
      <p:pic>
        <p:nvPicPr>
          <p:cNvPr id="389" name="Shape 389"/>
          <p:cNvPicPr preferRelativeResize="0"/>
          <p:nvPr/>
        </p:nvPicPr>
        <p:blipFill>
          <a:blip r:embed="rId9">
            <a:alphaModFix/>
          </a:blip>
          <a:stretch>
            <a:fillRect/>
          </a:stretch>
        </p:blipFill>
        <p:spPr>
          <a:xfrm>
            <a:off x="5134125" y="2789697"/>
            <a:ext cx="1748367" cy="1124250"/>
          </a:xfrm>
          <a:prstGeom prst="rect">
            <a:avLst/>
          </a:prstGeom>
          <a:noFill/>
          <a:ln>
            <a:noFill/>
          </a:ln>
        </p:spPr>
      </p:pic>
      <p:pic>
        <p:nvPicPr>
          <p:cNvPr id="390" name="Shape 390"/>
          <p:cNvPicPr preferRelativeResize="0"/>
          <p:nvPr/>
        </p:nvPicPr>
        <p:blipFill>
          <a:blip r:embed="rId10">
            <a:alphaModFix/>
          </a:blip>
          <a:stretch>
            <a:fillRect/>
          </a:stretch>
        </p:blipFill>
        <p:spPr>
          <a:xfrm>
            <a:off x="4660975" y="3884949"/>
            <a:ext cx="1854191" cy="1192300"/>
          </a:xfrm>
          <a:prstGeom prst="rect">
            <a:avLst/>
          </a:prstGeom>
          <a:noFill/>
          <a:ln>
            <a:noFill/>
          </a:ln>
        </p:spPr>
      </p:pic>
      <p:pic>
        <p:nvPicPr>
          <p:cNvPr id="391" name="Shape 391"/>
          <p:cNvPicPr preferRelativeResize="0"/>
          <p:nvPr/>
        </p:nvPicPr>
        <p:blipFill>
          <a:blip r:embed="rId11">
            <a:alphaModFix/>
          </a:blip>
          <a:stretch>
            <a:fillRect/>
          </a:stretch>
        </p:blipFill>
        <p:spPr>
          <a:xfrm>
            <a:off x="4694850" y="1109975"/>
            <a:ext cx="2626926" cy="1679725"/>
          </a:xfrm>
          <a:prstGeom prst="rect">
            <a:avLst/>
          </a:prstGeom>
          <a:noFill/>
          <a:ln>
            <a:noFill/>
          </a:ln>
        </p:spPr>
      </p:pic>
      <p:pic>
        <p:nvPicPr>
          <p:cNvPr id="392" name="Shape 392"/>
          <p:cNvPicPr preferRelativeResize="0"/>
          <p:nvPr/>
        </p:nvPicPr>
        <p:blipFill>
          <a:blip r:embed="rId12">
            <a:alphaModFix/>
          </a:blip>
          <a:stretch>
            <a:fillRect/>
          </a:stretch>
        </p:blipFill>
        <p:spPr>
          <a:xfrm>
            <a:off x="723833" y="2431750"/>
            <a:ext cx="2272693" cy="1453201"/>
          </a:xfrm>
          <a:prstGeom prst="rect">
            <a:avLst/>
          </a:prstGeom>
          <a:noFill/>
          <a:ln>
            <a:noFill/>
          </a:ln>
        </p:spPr>
      </p:pic>
      <p:pic>
        <p:nvPicPr>
          <p:cNvPr id="393" name="Shape 393"/>
          <p:cNvPicPr preferRelativeResize="0"/>
          <p:nvPr/>
        </p:nvPicPr>
        <p:blipFill rotWithShape="1">
          <a:blip r:embed="rId13">
            <a:alphaModFix/>
          </a:blip>
          <a:srcRect b="0" l="15237" r="23641" t="22708"/>
          <a:stretch/>
        </p:blipFill>
        <p:spPr>
          <a:xfrm>
            <a:off x="1031675" y="3655312"/>
            <a:ext cx="2272675" cy="1837638"/>
          </a:xfrm>
          <a:prstGeom prst="rect">
            <a:avLst/>
          </a:prstGeom>
          <a:noFill/>
          <a:ln>
            <a:noFill/>
          </a:ln>
        </p:spPr>
      </p:pic>
      <p:sp>
        <p:nvSpPr>
          <p:cNvPr id="394" name="Shape 394"/>
          <p:cNvSpPr/>
          <p:nvPr/>
        </p:nvSpPr>
        <p:spPr>
          <a:xfrm>
            <a:off x="282375" y="983975"/>
            <a:ext cx="3647700" cy="14136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95" name="Shape 395"/>
          <p:cNvSpPr txBox="1"/>
          <p:nvPr/>
        </p:nvSpPr>
        <p:spPr>
          <a:xfrm>
            <a:off x="506500" y="1170450"/>
            <a:ext cx="3242400" cy="10749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3F3F3"/>
                </a:solidFill>
              </a:rPr>
              <a:t>The characters will have dynamic and exaggerated animations for their movement and attacks. The exaggeration will make the characters interesting with the way they attack and move.</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What we’re planning to do with our animation is have a separated animation for upper body and lower like a first/third person shooter but hack and slash.</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Shape 40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U.I. (User Interface)</a:t>
            </a:r>
          </a:p>
        </p:txBody>
      </p:sp>
      <p:pic>
        <p:nvPicPr>
          <p:cNvPr descr="health_bar_template_by_verticalychallenged-d5e8di8.jpg" id="401" name="Shape 401"/>
          <p:cNvPicPr preferRelativeResize="0"/>
          <p:nvPr/>
        </p:nvPicPr>
        <p:blipFill rotWithShape="1">
          <a:blip r:embed="rId4">
            <a:alphaModFix/>
          </a:blip>
          <a:srcRect b="8275" l="0" r="0" t="8888"/>
          <a:stretch/>
        </p:blipFill>
        <p:spPr>
          <a:xfrm>
            <a:off x="7218725" y="181676"/>
            <a:ext cx="1775475" cy="743575"/>
          </a:xfrm>
          <a:prstGeom prst="rect">
            <a:avLst/>
          </a:prstGeom>
          <a:noFill/>
          <a:ln>
            <a:noFill/>
          </a:ln>
        </p:spPr>
      </p:pic>
      <p:pic>
        <p:nvPicPr>
          <p:cNvPr id="402" name="Shape 402"/>
          <p:cNvPicPr preferRelativeResize="0"/>
          <p:nvPr/>
        </p:nvPicPr>
        <p:blipFill>
          <a:blip r:embed="rId5">
            <a:alphaModFix/>
          </a:blip>
          <a:stretch>
            <a:fillRect/>
          </a:stretch>
        </p:blipFill>
        <p:spPr>
          <a:xfrm>
            <a:off x="7073100" y="1348139"/>
            <a:ext cx="2001875" cy="743575"/>
          </a:xfrm>
          <a:prstGeom prst="rect">
            <a:avLst/>
          </a:prstGeom>
          <a:noFill/>
          <a:ln>
            <a:noFill/>
          </a:ln>
        </p:spPr>
      </p:pic>
      <p:pic>
        <p:nvPicPr>
          <p:cNvPr id="403" name="Shape 403"/>
          <p:cNvPicPr preferRelativeResize="0"/>
          <p:nvPr/>
        </p:nvPicPr>
        <p:blipFill rotWithShape="1">
          <a:blip r:embed="rId6">
            <a:alphaModFix/>
          </a:blip>
          <a:srcRect b="0" l="0" r="0" t="47624"/>
          <a:stretch/>
        </p:blipFill>
        <p:spPr>
          <a:xfrm>
            <a:off x="6258400" y="-12"/>
            <a:ext cx="1646195" cy="836925"/>
          </a:xfrm>
          <a:prstGeom prst="rect">
            <a:avLst/>
          </a:prstGeom>
          <a:noFill/>
          <a:ln>
            <a:noFill/>
          </a:ln>
        </p:spPr>
      </p:pic>
      <p:pic>
        <p:nvPicPr>
          <p:cNvPr id="404" name="Shape 404"/>
          <p:cNvPicPr preferRelativeResize="0"/>
          <p:nvPr/>
        </p:nvPicPr>
        <p:blipFill rotWithShape="1">
          <a:blip r:embed="rId7">
            <a:alphaModFix/>
          </a:blip>
          <a:srcRect b="20164" l="47206" r="27260" t="74115"/>
          <a:stretch/>
        </p:blipFill>
        <p:spPr>
          <a:xfrm>
            <a:off x="7349250" y="989575"/>
            <a:ext cx="1725725" cy="294251"/>
          </a:xfrm>
          <a:prstGeom prst="rect">
            <a:avLst/>
          </a:prstGeom>
          <a:noFill/>
          <a:ln>
            <a:noFill/>
          </a:ln>
        </p:spPr>
      </p:pic>
      <p:pic>
        <p:nvPicPr>
          <p:cNvPr id="405" name="Shape 405"/>
          <p:cNvPicPr preferRelativeResize="0"/>
          <p:nvPr/>
        </p:nvPicPr>
        <p:blipFill>
          <a:blip r:embed="rId8">
            <a:alphaModFix/>
          </a:blip>
          <a:stretch>
            <a:fillRect/>
          </a:stretch>
        </p:blipFill>
        <p:spPr>
          <a:xfrm>
            <a:off x="6896900" y="2957111"/>
            <a:ext cx="2239124" cy="1365439"/>
          </a:xfrm>
          <a:prstGeom prst="rect">
            <a:avLst/>
          </a:prstGeom>
          <a:noFill/>
          <a:ln>
            <a:noFill/>
          </a:ln>
        </p:spPr>
      </p:pic>
      <p:sp>
        <p:nvSpPr>
          <p:cNvPr id="406" name="Shape 406"/>
          <p:cNvSpPr/>
          <p:nvPr/>
        </p:nvSpPr>
        <p:spPr>
          <a:xfrm>
            <a:off x="219675" y="1050025"/>
            <a:ext cx="2382300" cy="36126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sz="800">
              <a:solidFill>
                <a:srgbClr val="F3F3F3"/>
              </a:solidFill>
            </a:endParaRPr>
          </a:p>
        </p:txBody>
      </p:sp>
      <p:pic>
        <p:nvPicPr>
          <p:cNvPr id="407" name="Shape 407"/>
          <p:cNvPicPr preferRelativeResize="0"/>
          <p:nvPr/>
        </p:nvPicPr>
        <p:blipFill rotWithShape="1">
          <a:blip r:embed="rId9">
            <a:alphaModFix/>
          </a:blip>
          <a:srcRect b="83974" l="0" r="0" t="3937"/>
          <a:stretch/>
        </p:blipFill>
        <p:spPr>
          <a:xfrm>
            <a:off x="3404400" y="1018436"/>
            <a:ext cx="2136775" cy="986850"/>
          </a:xfrm>
          <a:prstGeom prst="rect">
            <a:avLst/>
          </a:prstGeom>
          <a:noFill/>
          <a:ln>
            <a:noFill/>
          </a:ln>
        </p:spPr>
      </p:pic>
      <p:pic>
        <p:nvPicPr>
          <p:cNvPr id="408" name="Shape 408"/>
          <p:cNvPicPr preferRelativeResize="0"/>
          <p:nvPr/>
        </p:nvPicPr>
        <p:blipFill>
          <a:blip r:embed="rId10">
            <a:alphaModFix/>
          </a:blip>
          <a:stretch>
            <a:fillRect/>
          </a:stretch>
        </p:blipFill>
        <p:spPr>
          <a:xfrm>
            <a:off x="4930574" y="-10391"/>
            <a:ext cx="1379225" cy="1034429"/>
          </a:xfrm>
          <a:prstGeom prst="rect">
            <a:avLst/>
          </a:prstGeom>
          <a:noFill/>
          <a:ln>
            <a:noFill/>
          </a:ln>
        </p:spPr>
      </p:pic>
      <p:pic>
        <p:nvPicPr>
          <p:cNvPr id="409" name="Shape 409"/>
          <p:cNvPicPr preferRelativeResize="0"/>
          <p:nvPr/>
        </p:nvPicPr>
        <p:blipFill>
          <a:blip r:embed="rId11">
            <a:alphaModFix/>
          </a:blip>
          <a:stretch>
            <a:fillRect/>
          </a:stretch>
        </p:blipFill>
        <p:spPr>
          <a:xfrm>
            <a:off x="3404390" y="1786017"/>
            <a:ext cx="2028670" cy="2028666"/>
          </a:xfrm>
          <a:prstGeom prst="rect">
            <a:avLst/>
          </a:prstGeom>
          <a:noFill/>
          <a:ln>
            <a:noFill/>
          </a:ln>
        </p:spPr>
      </p:pic>
      <p:pic>
        <p:nvPicPr>
          <p:cNvPr id="410" name="Shape 410"/>
          <p:cNvPicPr preferRelativeResize="0"/>
          <p:nvPr/>
        </p:nvPicPr>
        <p:blipFill>
          <a:blip r:embed="rId12">
            <a:alphaModFix/>
          </a:blip>
          <a:stretch>
            <a:fillRect/>
          </a:stretch>
        </p:blipFill>
        <p:spPr>
          <a:xfrm>
            <a:off x="2693563" y="4057098"/>
            <a:ext cx="1379249" cy="1007532"/>
          </a:xfrm>
          <a:prstGeom prst="rect">
            <a:avLst/>
          </a:prstGeom>
          <a:noFill/>
          <a:ln>
            <a:noFill/>
          </a:ln>
        </p:spPr>
      </p:pic>
      <p:pic>
        <p:nvPicPr>
          <p:cNvPr id="411" name="Shape 411"/>
          <p:cNvPicPr preferRelativeResize="0"/>
          <p:nvPr/>
        </p:nvPicPr>
        <p:blipFill>
          <a:blip r:embed="rId13">
            <a:alphaModFix/>
          </a:blip>
          <a:stretch>
            <a:fillRect/>
          </a:stretch>
        </p:blipFill>
        <p:spPr>
          <a:xfrm>
            <a:off x="5190044" y="925278"/>
            <a:ext cx="1803262" cy="1352444"/>
          </a:xfrm>
          <a:prstGeom prst="rect">
            <a:avLst/>
          </a:prstGeom>
          <a:noFill/>
          <a:ln>
            <a:noFill/>
          </a:ln>
        </p:spPr>
      </p:pic>
      <p:pic>
        <p:nvPicPr>
          <p:cNvPr id="412" name="Shape 412"/>
          <p:cNvPicPr preferRelativeResize="0"/>
          <p:nvPr/>
        </p:nvPicPr>
        <p:blipFill>
          <a:blip r:embed="rId14">
            <a:alphaModFix/>
          </a:blip>
          <a:stretch>
            <a:fillRect/>
          </a:stretch>
        </p:blipFill>
        <p:spPr>
          <a:xfrm>
            <a:off x="5190052" y="2203723"/>
            <a:ext cx="2028670" cy="2118829"/>
          </a:xfrm>
          <a:prstGeom prst="rect">
            <a:avLst/>
          </a:prstGeom>
          <a:noFill/>
          <a:ln>
            <a:noFill/>
          </a:ln>
        </p:spPr>
      </p:pic>
      <p:pic>
        <p:nvPicPr>
          <p:cNvPr id="413" name="Shape 413"/>
          <p:cNvPicPr preferRelativeResize="0"/>
          <p:nvPr/>
        </p:nvPicPr>
        <p:blipFill rotWithShape="1">
          <a:blip r:embed="rId15">
            <a:alphaModFix/>
          </a:blip>
          <a:srcRect b="23765" l="16322" r="15806" t="8602"/>
          <a:stretch/>
        </p:blipFill>
        <p:spPr>
          <a:xfrm>
            <a:off x="3879325" y="3508025"/>
            <a:ext cx="2136775" cy="1596900"/>
          </a:xfrm>
          <a:prstGeom prst="rect">
            <a:avLst/>
          </a:prstGeom>
          <a:noFill/>
          <a:ln>
            <a:noFill/>
          </a:ln>
        </p:spPr>
      </p:pic>
      <p:pic>
        <p:nvPicPr>
          <p:cNvPr id="414" name="Shape 414"/>
          <p:cNvPicPr preferRelativeResize="0"/>
          <p:nvPr/>
        </p:nvPicPr>
        <p:blipFill rotWithShape="1">
          <a:blip r:embed="rId16">
            <a:alphaModFix/>
          </a:blip>
          <a:srcRect b="46270" l="14610" r="2422" t="28113"/>
          <a:stretch/>
        </p:blipFill>
        <p:spPr>
          <a:xfrm>
            <a:off x="6896900" y="2178737"/>
            <a:ext cx="2239126" cy="691375"/>
          </a:xfrm>
          <a:prstGeom prst="rect">
            <a:avLst/>
          </a:prstGeom>
          <a:noFill/>
          <a:ln>
            <a:noFill/>
          </a:ln>
        </p:spPr>
      </p:pic>
      <p:pic>
        <p:nvPicPr>
          <p:cNvPr id="415" name="Shape 415"/>
          <p:cNvPicPr preferRelativeResize="0"/>
          <p:nvPr/>
        </p:nvPicPr>
        <p:blipFill rotWithShape="1">
          <a:blip r:embed="rId17">
            <a:alphaModFix/>
          </a:blip>
          <a:srcRect b="82402" l="0" r="0" t="8036"/>
          <a:stretch/>
        </p:blipFill>
        <p:spPr>
          <a:xfrm>
            <a:off x="6016100" y="4322552"/>
            <a:ext cx="3126700" cy="806717"/>
          </a:xfrm>
          <a:prstGeom prst="rect">
            <a:avLst/>
          </a:prstGeom>
          <a:noFill/>
          <a:ln>
            <a:noFill/>
          </a:ln>
        </p:spPr>
      </p:pic>
      <p:sp>
        <p:nvSpPr>
          <p:cNvPr id="416" name="Shape 416"/>
          <p:cNvSpPr txBox="1"/>
          <p:nvPr/>
        </p:nvSpPr>
        <p:spPr>
          <a:xfrm>
            <a:off x="419725" y="1297325"/>
            <a:ext cx="2001900" cy="3167100"/>
          </a:xfrm>
          <a:prstGeom prst="rect">
            <a:avLst/>
          </a:prstGeom>
          <a:noFill/>
          <a:ln>
            <a:noFill/>
          </a:ln>
        </p:spPr>
        <p:txBody>
          <a:bodyPr anchorCtr="0" anchor="t" bIns="91425" lIns="91425" rIns="91425" wrap="square" tIns="91425">
            <a:noAutofit/>
          </a:bodyPr>
          <a:lstStyle/>
          <a:p>
            <a:pPr lvl="0" rtl="0">
              <a:spcBef>
                <a:spcPts val="0"/>
              </a:spcBef>
              <a:buClr>
                <a:schemeClr val="dk1"/>
              </a:buClr>
              <a:buSzPts val="1100"/>
              <a:buFont typeface="Arial"/>
              <a:buNone/>
            </a:pPr>
            <a:r>
              <a:rPr lang="en" sz="800">
                <a:solidFill>
                  <a:srgbClr val="F3F3F3"/>
                </a:solidFill>
              </a:rPr>
              <a:t>The UI will show the player's health meter, their special attack state (cooldown or ready) boss health and how much gold has been collected so far.</a:t>
            </a:r>
          </a:p>
          <a:p>
            <a:pPr lvl="0" rtl="0">
              <a:spcBef>
                <a:spcPts val="0"/>
              </a:spcBef>
              <a:buClr>
                <a:schemeClr val="dk1"/>
              </a:buClr>
              <a:buSzPts val="1100"/>
              <a:buFont typeface="Arial"/>
              <a:buNone/>
            </a:pPr>
            <a:r>
              <a:t/>
            </a:r>
            <a:endParaRPr sz="800">
              <a:solidFill>
                <a:srgbClr val="F3F3F3"/>
              </a:solidFill>
            </a:endParaRPr>
          </a:p>
          <a:p>
            <a:pPr lvl="0" rtl="0">
              <a:spcBef>
                <a:spcPts val="0"/>
              </a:spcBef>
              <a:buClr>
                <a:schemeClr val="dk1"/>
              </a:buClr>
              <a:buSzPts val="1100"/>
              <a:buFont typeface="Arial"/>
              <a:buNone/>
            </a:pPr>
            <a:r>
              <a:rPr lang="en" sz="800">
                <a:solidFill>
                  <a:srgbClr val="F3F3F3"/>
                </a:solidFill>
              </a:rPr>
              <a:t>The UI will also be buttons to start the game and settings on the main menu as well as in game.</a:t>
            </a:r>
          </a:p>
          <a:p>
            <a:pPr lvl="0" rtl="0">
              <a:spcBef>
                <a:spcPts val="0"/>
              </a:spcBef>
              <a:buClr>
                <a:schemeClr val="dk1"/>
              </a:buClr>
              <a:buSzPts val="1100"/>
              <a:buFont typeface="Arial"/>
              <a:buNone/>
            </a:pPr>
            <a:r>
              <a:t/>
            </a:r>
            <a:endParaRPr sz="800">
              <a:solidFill>
                <a:srgbClr val="F3F3F3"/>
              </a:solidFill>
            </a:endParaRPr>
          </a:p>
          <a:p>
            <a:pPr lvl="0" rtl="0">
              <a:spcBef>
                <a:spcPts val="0"/>
              </a:spcBef>
              <a:buClr>
                <a:schemeClr val="dk1"/>
              </a:buClr>
              <a:buSzPts val="1100"/>
              <a:buFont typeface="Arial"/>
              <a:buNone/>
            </a:pPr>
            <a:r>
              <a:rPr lang="en" sz="800">
                <a:solidFill>
                  <a:srgbClr val="F3F3F3"/>
                </a:solidFill>
              </a:rPr>
              <a:t>Our UI will have a cartoony look like mobile games as it’s easily readable as well matches the style we’re aiming for.</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Shape 42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U.I. (User Interface)</a:t>
            </a:r>
          </a:p>
        </p:txBody>
      </p:sp>
      <p:pic>
        <p:nvPicPr>
          <p:cNvPr id="422" name="Shape 422"/>
          <p:cNvPicPr preferRelativeResize="0"/>
          <p:nvPr/>
        </p:nvPicPr>
        <p:blipFill>
          <a:blip r:embed="rId4">
            <a:alphaModFix/>
          </a:blip>
          <a:stretch>
            <a:fillRect/>
          </a:stretch>
        </p:blipFill>
        <p:spPr>
          <a:xfrm>
            <a:off x="4722479" y="496244"/>
            <a:ext cx="2697275" cy="4045900"/>
          </a:xfrm>
          <a:prstGeom prst="rect">
            <a:avLst/>
          </a:prstGeom>
          <a:noFill/>
          <a:ln>
            <a:noFill/>
          </a:ln>
        </p:spPr>
      </p:pic>
      <p:pic>
        <p:nvPicPr>
          <p:cNvPr id="423" name="Shape 423"/>
          <p:cNvPicPr preferRelativeResize="0"/>
          <p:nvPr/>
        </p:nvPicPr>
        <p:blipFill>
          <a:blip r:embed="rId5">
            <a:alphaModFix/>
          </a:blip>
          <a:stretch>
            <a:fillRect/>
          </a:stretch>
        </p:blipFill>
        <p:spPr>
          <a:xfrm>
            <a:off x="6640602" y="3215850"/>
            <a:ext cx="2395239" cy="1796429"/>
          </a:xfrm>
          <a:prstGeom prst="rect">
            <a:avLst/>
          </a:prstGeom>
          <a:noFill/>
          <a:ln>
            <a:noFill/>
          </a:ln>
        </p:spPr>
      </p:pic>
      <p:pic>
        <p:nvPicPr>
          <p:cNvPr id="424" name="Shape 424"/>
          <p:cNvPicPr preferRelativeResize="0"/>
          <p:nvPr/>
        </p:nvPicPr>
        <p:blipFill>
          <a:blip r:embed="rId6">
            <a:alphaModFix/>
          </a:blip>
          <a:stretch>
            <a:fillRect/>
          </a:stretch>
        </p:blipFill>
        <p:spPr>
          <a:xfrm>
            <a:off x="7446851" y="1057450"/>
            <a:ext cx="1588999" cy="2118675"/>
          </a:xfrm>
          <a:prstGeom prst="rect">
            <a:avLst/>
          </a:prstGeom>
          <a:noFill/>
          <a:ln>
            <a:noFill/>
          </a:ln>
        </p:spPr>
      </p:pic>
      <p:pic>
        <p:nvPicPr>
          <p:cNvPr id="425" name="Shape 425"/>
          <p:cNvPicPr preferRelativeResize="0"/>
          <p:nvPr/>
        </p:nvPicPr>
        <p:blipFill>
          <a:blip r:embed="rId7">
            <a:alphaModFix/>
          </a:blip>
          <a:stretch>
            <a:fillRect/>
          </a:stretch>
        </p:blipFill>
        <p:spPr>
          <a:xfrm>
            <a:off x="6587870" y="100133"/>
            <a:ext cx="2244425" cy="1262475"/>
          </a:xfrm>
          <a:prstGeom prst="rect">
            <a:avLst/>
          </a:prstGeom>
          <a:noFill/>
          <a:ln>
            <a:noFill/>
          </a:ln>
        </p:spPr>
      </p:pic>
      <p:pic>
        <p:nvPicPr>
          <p:cNvPr id="426" name="Shape 426"/>
          <p:cNvPicPr preferRelativeResize="0"/>
          <p:nvPr/>
        </p:nvPicPr>
        <p:blipFill rotWithShape="1">
          <a:blip r:embed="rId8">
            <a:alphaModFix/>
          </a:blip>
          <a:srcRect b="92880" l="0" r="0" t="0"/>
          <a:stretch/>
        </p:blipFill>
        <p:spPr>
          <a:xfrm>
            <a:off x="5306777" y="3302497"/>
            <a:ext cx="1281101" cy="1709783"/>
          </a:xfrm>
          <a:prstGeom prst="rect">
            <a:avLst/>
          </a:prstGeom>
          <a:noFill/>
          <a:ln>
            <a:noFill/>
          </a:ln>
        </p:spPr>
      </p:pic>
      <p:pic>
        <p:nvPicPr>
          <p:cNvPr id="427" name="Shape 427"/>
          <p:cNvPicPr preferRelativeResize="0"/>
          <p:nvPr/>
        </p:nvPicPr>
        <p:blipFill>
          <a:blip r:embed="rId9">
            <a:alphaModFix/>
          </a:blip>
          <a:stretch>
            <a:fillRect/>
          </a:stretch>
        </p:blipFill>
        <p:spPr>
          <a:xfrm>
            <a:off x="2630902" y="1057450"/>
            <a:ext cx="2244425" cy="1683316"/>
          </a:xfrm>
          <a:prstGeom prst="rect">
            <a:avLst/>
          </a:prstGeom>
          <a:noFill/>
          <a:ln>
            <a:noFill/>
          </a:ln>
        </p:spPr>
      </p:pic>
      <p:pic>
        <p:nvPicPr>
          <p:cNvPr id="428" name="Shape 428"/>
          <p:cNvPicPr preferRelativeResize="0"/>
          <p:nvPr/>
        </p:nvPicPr>
        <p:blipFill>
          <a:blip r:embed="rId10">
            <a:alphaModFix/>
          </a:blip>
          <a:stretch>
            <a:fillRect/>
          </a:stretch>
        </p:blipFill>
        <p:spPr>
          <a:xfrm>
            <a:off x="3326999" y="2648050"/>
            <a:ext cx="1801974" cy="2396250"/>
          </a:xfrm>
          <a:prstGeom prst="rect">
            <a:avLst/>
          </a:prstGeom>
          <a:noFill/>
          <a:ln>
            <a:noFill/>
          </a:ln>
        </p:spPr>
      </p:pic>
      <p:pic>
        <p:nvPicPr>
          <p:cNvPr id="429" name="Shape 429"/>
          <p:cNvPicPr preferRelativeResize="0"/>
          <p:nvPr/>
        </p:nvPicPr>
        <p:blipFill>
          <a:blip r:embed="rId11">
            <a:alphaModFix/>
          </a:blip>
          <a:stretch>
            <a:fillRect/>
          </a:stretch>
        </p:blipFill>
        <p:spPr>
          <a:xfrm>
            <a:off x="86703" y="1129450"/>
            <a:ext cx="1540825" cy="3914849"/>
          </a:xfrm>
          <a:prstGeom prst="rect">
            <a:avLst/>
          </a:prstGeom>
          <a:noFill/>
          <a:ln>
            <a:noFill/>
          </a:ln>
        </p:spPr>
      </p:pic>
      <p:pic>
        <p:nvPicPr>
          <p:cNvPr id="430" name="Shape 430"/>
          <p:cNvPicPr preferRelativeResize="0"/>
          <p:nvPr/>
        </p:nvPicPr>
        <p:blipFill>
          <a:blip r:embed="rId12">
            <a:alphaModFix/>
          </a:blip>
          <a:stretch>
            <a:fillRect/>
          </a:stretch>
        </p:blipFill>
        <p:spPr>
          <a:xfrm>
            <a:off x="1682764" y="2189270"/>
            <a:ext cx="1589000" cy="282300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Shape 43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Typology</a:t>
            </a:r>
          </a:p>
        </p:txBody>
      </p:sp>
      <p:pic>
        <p:nvPicPr>
          <p:cNvPr id="436" name="Shape 436"/>
          <p:cNvPicPr preferRelativeResize="0"/>
          <p:nvPr/>
        </p:nvPicPr>
        <p:blipFill>
          <a:blip r:embed="rId4">
            <a:alphaModFix/>
          </a:blip>
          <a:stretch>
            <a:fillRect/>
          </a:stretch>
        </p:blipFill>
        <p:spPr>
          <a:xfrm>
            <a:off x="3906962" y="3560808"/>
            <a:ext cx="4557999" cy="444525"/>
          </a:xfrm>
          <a:prstGeom prst="rect">
            <a:avLst/>
          </a:prstGeom>
          <a:noFill/>
          <a:ln>
            <a:noFill/>
          </a:ln>
        </p:spPr>
      </p:pic>
      <p:pic>
        <p:nvPicPr>
          <p:cNvPr id="437" name="Shape 437"/>
          <p:cNvPicPr preferRelativeResize="0"/>
          <p:nvPr/>
        </p:nvPicPr>
        <p:blipFill>
          <a:blip r:embed="rId5">
            <a:alphaModFix/>
          </a:blip>
          <a:stretch>
            <a:fillRect/>
          </a:stretch>
        </p:blipFill>
        <p:spPr>
          <a:xfrm>
            <a:off x="3862813" y="1398736"/>
            <a:ext cx="4969476" cy="444518"/>
          </a:xfrm>
          <a:prstGeom prst="rect">
            <a:avLst/>
          </a:prstGeom>
          <a:noFill/>
          <a:ln>
            <a:noFill/>
          </a:ln>
        </p:spPr>
      </p:pic>
      <p:pic>
        <p:nvPicPr>
          <p:cNvPr id="438" name="Shape 438"/>
          <p:cNvPicPr preferRelativeResize="0"/>
          <p:nvPr/>
        </p:nvPicPr>
        <p:blipFill>
          <a:blip r:embed="rId6">
            <a:alphaModFix/>
          </a:blip>
          <a:stretch>
            <a:fillRect/>
          </a:stretch>
        </p:blipFill>
        <p:spPr>
          <a:xfrm>
            <a:off x="7077026" y="1937090"/>
            <a:ext cx="1755274" cy="353335"/>
          </a:xfrm>
          <a:prstGeom prst="rect">
            <a:avLst/>
          </a:prstGeom>
          <a:noFill/>
          <a:ln>
            <a:noFill/>
          </a:ln>
        </p:spPr>
      </p:pic>
      <p:pic>
        <p:nvPicPr>
          <p:cNvPr id="439" name="Shape 439"/>
          <p:cNvPicPr preferRelativeResize="0"/>
          <p:nvPr/>
        </p:nvPicPr>
        <p:blipFill>
          <a:blip r:embed="rId7">
            <a:alphaModFix/>
          </a:blip>
          <a:stretch>
            <a:fillRect/>
          </a:stretch>
        </p:blipFill>
        <p:spPr>
          <a:xfrm>
            <a:off x="6114550" y="2964750"/>
            <a:ext cx="2611841" cy="256450"/>
          </a:xfrm>
          <a:prstGeom prst="rect">
            <a:avLst/>
          </a:prstGeom>
          <a:noFill/>
          <a:ln>
            <a:noFill/>
          </a:ln>
        </p:spPr>
      </p:pic>
      <p:pic>
        <p:nvPicPr>
          <p:cNvPr id="440" name="Shape 440"/>
          <p:cNvPicPr preferRelativeResize="0"/>
          <p:nvPr/>
        </p:nvPicPr>
        <p:blipFill>
          <a:blip r:embed="rId8">
            <a:alphaModFix/>
          </a:blip>
          <a:stretch>
            <a:fillRect/>
          </a:stretch>
        </p:blipFill>
        <p:spPr>
          <a:xfrm>
            <a:off x="2754241" y="1985544"/>
            <a:ext cx="4063344" cy="256453"/>
          </a:xfrm>
          <a:prstGeom prst="rect">
            <a:avLst/>
          </a:prstGeom>
          <a:noFill/>
          <a:ln>
            <a:noFill/>
          </a:ln>
        </p:spPr>
      </p:pic>
      <p:pic>
        <p:nvPicPr>
          <p:cNvPr id="441" name="Shape 441"/>
          <p:cNvPicPr preferRelativeResize="0"/>
          <p:nvPr/>
        </p:nvPicPr>
        <p:blipFill>
          <a:blip r:embed="rId9">
            <a:alphaModFix/>
          </a:blip>
          <a:stretch>
            <a:fillRect/>
          </a:stretch>
        </p:blipFill>
        <p:spPr>
          <a:xfrm>
            <a:off x="3445771" y="2384266"/>
            <a:ext cx="4923884" cy="364732"/>
          </a:xfrm>
          <a:prstGeom prst="rect">
            <a:avLst/>
          </a:prstGeom>
          <a:noFill/>
          <a:ln>
            <a:noFill/>
          </a:ln>
        </p:spPr>
      </p:pic>
      <p:pic>
        <p:nvPicPr>
          <p:cNvPr id="442" name="Shape 442"/>
          <p:cNvPicPr preferRelativeResize="0"/>
          <p:nvPr/>
        </p:nvPicPr>
        <p:blipFill>
          <a:blip r:embed="rId10">
            <a:alphaModFix/>
          </a:blip>
          <a:stretch>
            <a:fillRect/>
          </a:stretch>
        </p:blipFill>
        <p:spPr>
          <a:xfrm>
            <a:off x="2922121" y="2964750"/>
            <a:ext cx="2775384" cy="461615"/>
          </a:xfrm>
          <a:prstGeom prst="rect">
            <a:avLst/>
          </a:prstGeom>
          <a:noFill/>
          <a:ln>
            <a:noFill/>
          </a:ln>
        </p:spPr>
      </p:pic>
      <p:sp>
        <p:nvSpPr>
          <p:cNvPr id="443" name="Shape 443"/>
          <p:cNvSpPr/>
          <p:nvPr/>
        </p:nvSpPr>
        <p:spPr>
          <a:xfrm>
            <a:off x="215075" y="1217650"/>
            <a:ext cx="2242200" cy="36741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4" name="Shape 444"/>
          <p:cNvSpPr txBox="1"/>
          <p:nvPr/>
        </p:nvSpPr>
        <p:spPr>
          <a:xfrm>
            <a:off x="389200" y="1396525"/>
            <a:ext cx="1869600" cy="33654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3F3F3"/>
                </a:solidFill>
              </a:rPr>
              <a:t>The font that we’re leaning towards is more of a cartoony or comic like font as our game isn’t a serious type game.</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Our game is more laid back and chill with your best friend as you guys hack and slash your way through the game.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8" name="Shape 448"/>
        <p:cNvGrpSpPr/>
        <p:nvPr/>
      </p:nvGrpSpPr>
      <p:grpSpPr>
        <a:xfrm>
          <a:off x="0" y="0"/>
          <a:ext cx="0" cy="0"/>
          <a:chOff x="0" y="0"/>
          <a:chExt cx="0" cy="0"/>
        </a:xfrm>
      </p:grpSpPr>
      <p:sp>
        <p:nvSpPr>
          <p:cNvPr id="449" name="Shape 44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Technical Details</a:t>
            </a:r>
          </a:p>
        </p:txBody>
      </p:sp>
      <p:pic>
        <p:nvPicPr>
          <p:cNvPr id="450" name="Shape 450"/>
          <p:cNvPicPr preferRelativeResize="0"/>
          <p:nvPr/>
        </p:nvPicPr>
        <p:blipFill>
          <a:blip r:embed="rId4">
            <a:alphaModFix/>
          </a:blip>
          <a:stretch>
            <a:fillRect/>
          </a:stretch>
        </p:blipFill>
        <p:spPr>
          <a:xfrm>
            <a:off x="2371970" y="3751220"/>
            <a:ext cx="464274" cy="407030"/>
          </a:xfrm>
          <a:prstGeom prst="rect">
            <a:avLst/>
          </a:prstGeom>
          <a:noFill/>
          <a:ln>
            <a:noFill/>
          </a:ln>
        </p:spPr>
      </p:pic>
      <p:pic>
        <p:nvPicPr>
          <p:cNvPr id="451" name="Shape 451"/>
          <p:cNvPicPr preferRelativeResize="0"/>
          <p:nvPr/>
        </p:nvPicPr>
        <p:blipFill>
          <a:blip r:embed="rId5">
            <a:alphaModFix/>
          </a:blip>
          <a:stretch>
            <a:fillRect/>
          </a:stretch>
        </p:blipFill>
        <p:spPr>
          <a:xfrm>
            <a:off x="1841296" y="3731532"/>
            <a:ext cx="446376" cy="446404"/>
          </a:xfrm>
          <a:prstGeom prst="rect">
            <a:avLst/>
          </a:prstGeom>
          <a:noFill/>
          <a:ln>
            <a:noFill/>
          </a:ln>
        </p:spPr>
      </p:pic>
      <p:pic>
        <p:nvPicPr>
          <p:cNvPr id="452" name="Shape 452"/>
          <p:cNvPicPr preferRelativeResize="0"/>
          <p:nvPr/>
        </p:nvPicPr>
        <p:blipFill rotWithShape="1">
          <a:blip r:embed="rId6">
            <a:alphaModFix/>
          </a:blip>
          <a:srcRect b="12190" l="29318" r="27297" t="10457"/>
          <a:stretch/>
        </p:blipFill>
        <p:spPr>
          <a:xfrm>
            <a:off x="1170675" y="3636950"/>
            <a:ext cx="754841" cy="635561"/>
          </a:xfrm>
          <a:prstGeom prst="rect">
            <a:avLst/>
          </a:prstGeom>
          <a:noFill/>
          <a:ln>
            <a:noFill/>
          </a:ln>
        </p:spPr>
      </p:pic>
      <p:pic>
        <p:nvPicPr>
          <p:cNvPr id="453" name="Shape 453"/>
          <p:cNvPicPr preferRelativeResize="0"/>
          <p:nvPr/>
        </p:nvPicPr>
        <p:blipFill>
          <a:blip r:embed="rId7">
            <a:alphaModFix/>
          </a:blip>
          <a:stretch>
            <a:fillRect/>
          </a:stretch>
        </p:blipFill>
        <p:spPr>
          <a:xfrm>
            <a:off x="741414" y="4279973"/>
            <a:ext cx="546593" cy="546624"/>
          </a:xfrm>
          <a:prstGeom prst="rect">
            <a:avLst/>
          </a:prstGeom>
          <a:noFill/>
          <a:ln>
            <a:noFill/>
          </a:ln>
        </p:spPr>
      </p:pic>
      <p:pic>
        <p:nvPicPr>
          <p:cNvPr id="454" name="Shape 454"/>
          <p:cNvPicPr preferRelativeResize="0"/>
          <p:nvPr/>
        </p:nvPicPr>
        <p:blipFill>
          <a:blip r:embed="rId8">
            <a:alphaModFix/>
          </a:blip>
          <a:stretch>
            <a:fillRect/>
          </a:stretch>
        </p:blipFill>
        <p:spPr>
          <a:xfrm>
            <a:off x="1330495" y="4272493"/>
            <a:ext cx="546596" cy="561579"/>
          </a:xfrm>
          <a:prstGeom prst="rect">
            <a:avLst/>
          </a:prstGeom>
          <a:noFill/>
          <a:ln>
            <a:noFill/>
          </a:ln>
        </p:spPr>
      </p:pic>
      <p:pic>
        <p:nvPicPr>
          <p:cNvPr id="455" name="Shape 455"/>
          <p:cNvPicPr preferRelativeResize="0"/>
          <p:nvPr/>
        </p:nvPicPr>
        <p:blipFill>
          <a:blip r:embed="rId9">
            <a:alphaModFix/>
          </a:blip>
          <a:stretch>
            <a:fillRect/>
          </a:stretch>
        </p:blipFill>
        <p:spPr>
          <a:xfrm>
            <a:off x="2624830" y="4330085"/>
            <a:ext cx="526602" cy="526613"/>
          </a:xfrm>
          <a:prstGeom prst="rect">
            <a:avLst/>
          </a:prstGeom>
          <a:noFill/>
          <a:ln>
            <a:noFill/>
          </a:ln>
        </p:spPr>
      </p:pic>
      <p:pic>
        <p:nvPicPr>
          <p:cNvPr id="456" name="Shape 456"/>
          <p:cNvPicPr preferRelativeResize="0"/>
          <p:nvPr/>
        </p:nvPicPr>
        <p:blipFill>
          <a:blip r:embed="rId10">
            <a:alphaModFix/>
          </a:blip>
          <a:stretch>
            <a:fillRect/>
          </a:stretch>
        </p:blipFill>
        <p:spPr>
          <a:xfrm>
            <a:off x="1919572" y="4356943"/>
            <a:ext cx="546596" cy="546608"/>
          </a:xfrm>
          <a:prstGeom prst="rect">
            <a:avLst/>
          </a:prstGeom>
          <a:noFill/>
          <a:ln>
            <a:noFill/>
          </a:ln>
        </p:spPr>
      </p:pic>
      <p:pic>
        <p:nvPicPr>
          <p:cNvPr id="457" name="Shape 457"/>
          <p:cNvPicPr preferRelativeResize="0"/>
          <p:nvPr/>
        </p:nvPicPr>
        <p:blipFill>
          <a:blip r:embed="rId4">
            <a:alphaModFix/>
          </a:blip>
          <a:stretch>
            <a:fillRect/>
          </a:stretch>
        </p:blipFill>
        <p:spPr>
          <a:xfrm>
            <a:off x="4525460" y="2235225"/>
            <a:ext cx="588987" cy="516358"/>
          </a:xfrm>
          <a:prstGeom prst="rect">
            <a:avLst/>
          </a:prstGeom>
          <a:noFill/>
          <a:ln>
            <a:noFill/>
          </a:ln>
        </p:spPr>
      </p:pic>
      <p:pic>
        <p:nvPicPr>
          <p:cNvPr id="458" name="Shape 458"/>
          <p:cNvPicPr preferRelativeResize="0"/>
          <p:nvPr/>
        </p:nvPicPr>
        <p:blipFill>
          <a:blip r:embed="rId5">
            <a:alphaModFix/>
          </a:blip>
          <a:stretch>
            <a:fillRect/>
          </a:stretch>
        </p:blipFill>
        <p:spPr>
          <a:xfrm>
            <a:off x="3861937" y="1343137"/>
            <a:ext cx="566281" cy="566308"/>
          </a:xfrm>
          <a:prstGeom prst="rect">
            <a:avLst/>
          </a:prstGeom>
          <a:noFill/>
          <a:ln>
            <a:noFill/>
          </a:ln>
        </p:spPr>
      </p:pic>
      <p:pic>
        <p:nvPicPr>
          <p:cNvPr id="459" name="Shape 459"/>
          <p:cNvPicPr preferRelativeResize="0"/>
          <p:nvPr/>
        </p:nvPicPr>
        <p:blipFill rotWithShape="1">
          <a:blip r:embed="rId6">
            <a:alphaModFix/>
          </a:blip>
          <a:srcRect b="12190" l="29318" r="27297" t="10457"/>
          <a:stretch/>
        </p:blipFill>
        <p:spPr>
          <a:xfrm>
            <a:off x="2749550" y="1223150"/>
            <a:ext cx="957605" cy="806273"/>
          </a:xfrm>
          <a:prstGeom prst="rect">
            <a:avLst/>
          </a:prstGeom>
          <a:noFill/>
          <a:ln>
            <a:noFill/>
          </a:ln>
        </p:spPr>
      </p:pic>
      <p:pic>
        <p:nvPicPr>
          <p:cNvPr id="460" name="Shape 460"/>
          <p:cNvPicPr preferRelativeResize="0"/>
          <p:nvPr/>
        </p:nvPicPr>
        <p:blipFill>
          <a:blip r:embed="rId7">
            <a:alphaModFix/>
          </a:blip>
          <a:stretch>
            <a:fillRect/>
          </a:stretch>
        </p:blipFill>
        <p:spPr>
          <a:xfrm>
            <a:off x="6870985" y="1310531"/>
            <a:ext cx="693417" cy="693445"/>
          </a:xfrm>
          <a:prstGeom prst="rect">
            <a:avLst/>
          </a:prstGeom>
          <a:noFill/>
          <a:ln>
            <a:noFill/>
          </a:ln>
        </p:spPr>
      </p:pic>
      <p:pic>
        <p:nvPicPr>
          <p:cNvPr id="461" name="Shape 461"/>
          <p:cNvPicPr preferRelativeResize="0"/>
          <p:nvPr/>
        </p:nvPicPr>
        <p:blipFill>
          <a:blip r:embed="rId8">
            <a:alphaModFix/>
          </a:blip>
          <a:stretch>
            <a:fillRect/>
          </a:stretch>
        </p:blipFill>
        <p:spPr>
          <a:xfrm>
            <a:off x="8274053" y="1295054"/>
            <a:ext cx="693422" cy="712419"/>
          </a:xfrm>
          <a:prstGeom prst="rect">
            <a:avLst/>
          </a:prstGeom>
          <a:noFill/>
          <a:ln>
            <a:noFill/>
          </a:ln>
        </p:spPr>
      </p:pic>
      <p:pic>
        <p:nvPicPr>
          <p:cNvPr id="462" name="Shape 462"/>
          <p:cNvPicPr preferRelativeResize="0"/>
          <p:nvPr/>
        </p:nvPicPr>
        <p:blipFill>
          <a:blip r:embed="rId9">
            <a:alphaModFix/>
          </a:blip>
          <a:stretch>
            <a:fillRect/>
          </a:stretch>
        </p:blipFill>
        <p:spPr>
          <a:xfrm>
            <a:off x="6883658" y="2194941"/>
            <a:ext cx="668057" cy="668061"/>
          </a:xfrm>
          <a:prstGeom prst="rect">
            <a:avLst/>
          </a:prstGeom>
          <a:noFill/>
          <a:ln>
            <a:noFill/>
          </a:ln>
        </p:spPr>
      </p:pic>
      <p:pic>
        <p:nvPicPr>
          <p:cNvPr id="463" name="Shape 463"/>
          <p:cNvPicPr preferRelativeResize="0"/>
          <p:nvPr/>
        </p:nvPicPr>
        <p:blipFill>
          <a:blip r:embed="rId10">
            <a:alphaModFix/>
          </a:blip>
          <a:stretch>
            <a:fillRect/>
          </a:stretch>
        </p:blipFill>
        <p:spPr>
          <a:xfrm>
            <a:off x="5932743" y="2256087"/>
            <a:ext cx="693422" cy="693426"/>
          </a:xfrm>
          <a:prstGeom prst="rect">
            <a:avLst/>
          </a:prstGeom>
          <a:noFill/>
          <a:ln>
            <a:noFill/>
          </a:ln>
        </p:spPr>
      </p:pic>
      <p:pic>
        <p:nvPicPr>
          <p:cNvPr id="464" name="Shape 464"/>
          <p:cNvPicPr preferRelativeResize="0"/>
          <p:nvPr/>
        </p:nvPicPr>
        <p:blipFill>
          <a:blip r:embed="rId5">
            <a:alphaModFix/>
          </a:blip>
          <a:stretch>
            <a:fillRect/>
          </a:stretch>
        </p:blipFill>
        <p:spPr>
          <a:xfrm>
            <a:off x="5366462" y="1368112"/>
            <a:ext cx="566281" cy="566308"/>
          </a:xfrm>
          <a:prstGeom prst="rect">
            <a:avLst/>
          </a:prstGeom>
          <a:noFill/>
          <a:ln>
            <a:noFill/>
          </a:ln>
        </p:spPr>
      </p:pic>
      <p:pic>
        <p:nvPicPr>
          <p:cNvPr id="465" name="Shape 465"/>
          <p:cNvPicPr preferRelativeResize="0"/>
          <p:nvPr/>
        </p:nvPicPr>
        <p:blipFill rotWithShape="1">
          <a:blip r:embed="rId6">
            <a:alphaModFix/>
          </a:blip>
          <a:srcRect b="12190" l="29318" r="27297" t="10457"/>
          <a:stretch/>
        </p:blipFill>
        <p:spPr>
          <a:xfrm>
            <a:off x="7622700" y="2090263"/>
            <a:ext cx="957605" cy="806273"/>
          </a:xfrm>
          <a:prstGeom prst="rect">
            <a:avLst/>
          </a:prstGeom>
          <a:noFill/>
          <a:ln>
            <a:noFill/>
          </a:ln>
        </p:spPr>
      </p:pic>
      <p:cxnSp>
        <p:nvCxnSpPr>
          <p:cNvPr id="466" name="Shape 466"/>
          <p:cNvCxnSpPr>
            <a:stCxn id="459" idx="3"/>
          </p:cNvCxnSpPr>
          <p:nvPr/>
        </p:nvCxnSpPr>
        <p:spPr>
          <a:xfrm>
            <a:off x="3707155" y="1626286"/>
            <a:ext cx="0" cy="0"/>
          </a:xfrm>
          <a:prstGeom prst="straightConnector1">
            <a:avLst/>
          </a:prstGeom>
          <a:noFill/>
          <a:ln cap="flat" cmpd="sng" w="9525">
            <a:solidFill>
              <a:schemeClr val="dk2"/>
            </a:solidFill>
            <a:prstDash val="solid"/>
            <a:round/>
            <a:headEnd len="lg" w="lg" type="none"/>
            <a:tailEnd len="lg" w="lg" type="none"/>
          </a:ln>
        </p:spPr>
      </p:cxnSp>
      <p:cxnSp>
        <p:nvCxnSpPr>
          <p:cNvPr id="467" name="Shape 467"/>
          <p:cNvCxnSpPr/>
          <p:nvPr/>
        </p:nvCxnSpPr>
        <p:spPr>
          <a:xfrm>
            <a:off x="3593300" y="1657250"/>
            <a:ext cx="227700" cy="0"/>
          </a:xfrm>
          <a:prstGeom prst="straightConnector1">
            <a:avLst/>
          </a:prstGeom>
          <a:noFill/>
          <a:ln cap="flat" cmpd="sng" w="9525">
            <a:solidFill>
              <a:schemeClr val="dk2"/>
            </a:solidFill>
            <a:prstDash val="solid"/>
            <a:round/>
            <a:headEnd len="lg" w="lg" type="none"/>
            <a:tailEnd len="lg" w="lg" type="triangle"/>
          </a:ln>
        </p:spPr>
      </p:cxnSp>
      <p:cxnSp>
        <p:nvCxnSpPr>
          <p:cNvPr id="468" name="Shape 468"/>
          <p:cNvCxnSpPr/>
          <p:nvPr/>
        </p:nvCxnSpPr>
        <p:spPr>
          <a:xfrm>
            <a:off x="4550275" y="1651263"/>
            <a:ext cx="692400" cy="0"/>
          </a:xfrm>
          <a:prstGeom prst="straightConnector1">
            <a:avLst/>
          </a:prstGeom>
          <a:noFill/>
          <a:ln cap="flat" cmpd="sng" w="9525">
            <a:solidFill>
              <a:schemeClr val="dk2"/>
            </a:solidFill>
            <a:prstDash val="solid"/>
            <a:round/>
            <a:headEnd len="lg" w="lg" type="none"/>
            <a:tailEnd len="lg" w="lg" type="triangle"/>
          </a:ln>
        </p:spPr>
      </p:cxnSp>
      <p:cxnSp>
        <p:nvCxnSpPr>
          <p:cNvPr id="469" name="Shape 469"/>
          <p:cNvCxnSpPr/>
          <p:nvPr/>
        </p:nvCxnSpPr>
        <p:spPr>
          <a:xfrm>
            <a:off x="6044700" y="1651263"/>
            <a:ext cx="716700" cy="0"/>
          </a:xfrm>
          <a:prstGeom prst="straightConnector1">
            <a:avLst/>
          </a:prstGeom>
          <a:noFill/>
          <a:ln cap="flat" cmpd="sng" w="9525">
            <a:solidFill>
              <a:schemeClr val="dk2"/>
            </a:solidFill>
            <a:prstDash val="solid"/>
            <a:round/>
            <a:headEnd len="lg" w="lg" type="none"/>
            <a:tailEnd len="lg" w="lg" type="triangle"/>
          </a:ln>
        </p:spPr>
      </p:cxnSp>
      <p:cxnSp>
        <p:nvCxnSpPr>
          <p:cNvPr id="470" name="Shape 470"/>
          <p:cNvCxnSpPr/>
          <p:nvPr/>
        </p:nvCxnSpPr>
        <p:spPr>
          <a:xfrm>
            <a:off x="7631675" y="1647200"/>
            <a:ext cx="510900" cy="0"/>
          </a:xfrm>
          <a:prstGeom prst="straightConnector1">
            <a:avLst/>
          </a:prstGeom>
          <a:noFill/>
          <a:ln cap="flat" cmpd="sng" w="9525">
            <a:solidFill>
              <a:schemeClr val="dk2"/>
            </a:solidFill>
            <a:prstDash val="solid"/>
            <a:round/>
            <a:headEnd len="lg" w="lg" type="none"/>
            <a:tailEnd len="lg" w="lg" type="triangle"/>
          </a:ln>
        </p:spPr>
      </p:cxnSp>
      <p:cxnSp>
        <p:nvCxnSpPr>
          <p:cNvPr id="471" name="Shape 471"/>
          <p:cNvCxnSpPr/>
          <p:nvPr/>
        </p:nvCxnSpPr>
        <p:spPr>
          <a:xfrm>
            <a:off x="4417850" y="2120000"/>
            <a:ext cx="294300" cy="149100"/>
          </a:xfrm>
          <a:prstGeom prst="straightConnector1">
            <a:avLst/>
          </a:prstGeom>
          <a:noFill/>
          <a:ln cap="flat" cmpd="sng" w="9525">
            <a:solidFill>
              <a:schemeClr val="dk2"/>
            </a:solidFill>
            <a:prstDash val="solid"/>
            <a:round/>
            <a:headEnd len="lg" w="lg" type="none"/>
            <a:tailEnd len="lg" w="lg" type="triangle"/>
          </a:ln>
        </p:spPr>
      </p:cxnSp>
      <p:cxnSp>
        <p:nvCxnSpPr>
          <p:cNvPr id="472" name="Shape 472"/>
          <p:cNvCxnSpPr/>
          <p:nvPr/>
        </p:nvCxnSpPr>
        <p:spPr>
          <a:xfrm>
            <a:off x="5747775" y="2080175"/>
            <a:ext cx="351900" cy="228900"/>
          </a:xfrm>
          <a:prstGeom prst="straightConnector1">
            <a:avLst/>
          </a:prstGeom>
          <a:noFill/>
          <a:ln cap="flat" cmpd="sng" w="9525">
            <a:solidFill>
              <a:schemeClr val="dk2"/>
            </a:solidFill>
            <a:prstDash val="solid"/>
            <a:round/>
            <a:headEnd len="lg" w="lg" type="none"/>
            <a:tailEnd len="lg" w="lg" type="triangle"/>
          </a:ln>
        </p:spPr>
      </p:cxnSp>
      <p:cxnSp>
        <p:nvCxnSpPr>
          <p:cNvPr id="473" name="Shape 473"/>
          <p:cNvCxnSpPr/>
          <p:nvPr/>
        </p:nvCxnSpPr>
        <p:spPr>
          <a:xfrm flipH="1" rot="10800000">
            <a:off x="5048675" y="2090275"/>
            <a:ext cx="362700" cy="213600"/>
          </a:xfrm>
          <a:prstGeom prst="straightConnector1">
            <a:avLst/>
          </a:prstGeom>
          <a:noFill/>
          <a:ln cap="flat" cmpd="sng" w="9525">
            <a:solidFill>
              <a:schemeClr val="dk2"/>
            </a:solidFill>
            <a:prstDash val="solid"/>
            <a:round/>
            <a:headEnd len="lg" w="lg" type="none"/>
            <a:tailEnd len="lg" w="lg" type="triangle"/>
          </a:ln>
        </p:spPr>
      </p:cxnSp>
      <p:cxnSp>
        <p:nvCxnSpPr>
          <p:cNvPr id="474" name="Shape 474"/>
          <p:cNvCxnSpPr/>
          <p:nvPr/>
        </p:nvCxnSpPr>
        <p:spPr>
          <a:xfrm flipH="1" rot="10800000">
            <a:off x="8437325" y="2141200"/>
            <a:ext cx="120900" cy="334500"/>
          </a:xfrm>
          <a:prstGeom prst="straightConnector1">
            <a:avLst/>
          </a:prstGeom>
          <a:noFill/>
          <a:ln cap="flat" cmpd="sng" w="9525">
            <a:solidFill>
              <a:schemeClr val="dk2"/>
            </a:solidFill>
            <a:prstDash val="solid"/>
            <a:round/>
            <a:headEnd len="lg" w="lg" type="none"/>
            <a:tailEnd len="lg" w="lg" type="triangle"/>
          </a:ln>
        </p:spPr>
      </p:cxnSp>
      <p:cxnSp>
        <p:nvCxnSpPr>
          <p:cNvPr id="475" name="Shape 475"/>
          <p:cNvCxnSpPr/>
          <p:nvPr/>
        </p:nvCxnSpPr>
        <p:spPr>
          <a:xfrm>
            <a:off x="6655950" y="2528975"/>
            <a:ext cx="227700" cy="0"/>
          </a:xfrm>
          <a:prstGeom prst="straightConnector1">
            <a:avLst/>
          </a:prstGeom>
          <a:noFill/>
          <a:ln cap="flat" cmpd="sng" w="9525">
            <a:solidFill>
              <a:schemeClr val="dk2"/>
            </a:solidFill>
            <a:prstDash val="solid"/>
            <a:round/>
            <a:headEnd len="lg" w="lg" type="none"/>
            <a:tailEnd len="lg" w="lg" type="triangle"/>
          </a:ln>
        </p:spPr>
      </p:cxnSp>
      <p:cxnSp>
        <p:nvCxnSpPr>
          <p:cNvPr id="476" name="Shape 476"/>
          <p:cNvCxnSpPr/>
          <p:nvPr/>
        </p:nvCxnSpPr>
        <p:spPr>
          <a:xfrm>
            <a:off x="7564400" y="2528975"/>
            <a:ext cx="227700" cy="0"/>
          </a:xfrm>
          <a:prstGeom prst="straightConnector1">
            <a:avLst/>
          </a:prstGeom>
          <a:noFill/>
          <a:ln cap="flat" cmpd="sng" w="9525">
            <a:solidFill>
              <a:schemeClr val="dk2"/>
            </a:solidFill>
            <a:prstDash val="solid"/>
            <a:round/>
            <a:headEnd len="lg" w="lg" type="none"/>
            <a:tailEnd len="lg" w="lg" type="triangle"/>
          </a:ln>
        </p:spPr>
      </p:cxnSp>
      <p:sp>
        <p:nvSpPr>
          <p:cNvPr id="477" name="Shape 477"/>
          <p:cNvSpPr txBox="1"/>
          <p:nvPr/>
        </p:nvSpPr>
        <p:spPr>
          <a:xfrm>
            <a:off x="2749550" y="1017725"/>
            <a:ext cx="1757700" cy="478200"/>
          </a:xfrm>
          <a:prstGeom prst="rect">
            <a:avLst/>
          </a:prstGeom>
          <a:noFill/>
          <a:ln>
            <a:noFill/>
          </a:ln>
        </p:spPr>
        <p:txBody>
          <a:bodyPr anchorCtr="0" anchor="t" bIns="91425" lIns="91425" rIns="91425" wrap="square" tIns="91425">
            <a:noAutofit/>
          </a:bodyPr>
          <a:lstStyle/>
          <a:p>
            <a:pPr lvl="0" rtl="0">
              <a:spcBef>
                <a:spcPts val="0"/>
              </a:spcBef>
              <a:buNone/>
            </a:pPr>
            <a:r>
              <a:rPr b="1" lang="en" sz="1000">
                <a:solidFill>
                  <a:srgbClr val="F3F3F3"/>
                </a:solidFill>
              </a:rPr>
              <a:t>Ideal work process</a:t>
            </a:r>
          </a:p>
        </p:txBody>
      </p:sp>
      <p:sp>
        <p:nvSpPr>
          <p:cNvPr id="478" name="Shape 478"/>
          <p:cNvSpPr txBox="1"/>
          <p:nvPr/>
        </p:nvSpPr>
        <p:spPr>
          <a:xfrm>
            <a:off x="2747475" y="2040100"/>
            <a:ext cx="1604700" cy="478200"/>
          </a:xfrm>
          <a:prstGeom prst="rect">
            <a:avLst/>
          </a:prstGeom>
          <a:noFill/>
          <a:ln>
            <a:noFill/>
          </a:ln>
        </p:spPr>
        <p:txBody>
          <a:bodyPr anchorCtr="0" anchor="t" bIns="91425" lIns="91425" rIns="91425" wrap="square" tIns="91425">
            <a:noAutofit/>
          </a:bodyPr>
          <a:lstStyle/>
          <a:p>
            <a:pPr lvl="0" rtl="0">
              <a:spcBef>
                <a:spcPts val="0"/>
              </a:spcBef>
              <a:buNone/>
            </a:pPr>
            <a:r>
              <a:rPr b="1" lang="en" sz="1000">
                <a:solidFill>
                  <a:srgbClr val="F3F3F3"/>
                </a:solidFill>
              </a:rPr>
              <a:t>Optional work process</a:t>
            </a:r>
          </a:p>
        </p:txBody>
      </p:sp>
      <p:sp>
        <p:nvSpPr>
          <p:cNvPr id="479" name="Shape 479"/>
          <p:cNvSpPr txBox="1"/>
          <p:nvPr/>
        </p:nvSpPr>
        <p:spPr>
          <a:xfrm>
            <a:off x="1144975" y="3459450"/>
            <a:ext cx="1869900" cy="478200"/>
          </a:xfrm>
          <a:prstGeom prst="rect">
            <a:avLst/>
          </a:prstGeom>
          <a:noFill/>
          <a:ln>
            <a:noFill/>
          </a:ln>
        </p:spPr>
        <p:txBody>
          <a:bodyPr anchorCtr="0" anchor="t" bIns="91425" lIns="91425" rIns="91425" wrap="square" tIns="91425">
            <a:noAutofit/>
          </a:bodyPr>
          <a:lstStyle/>
          <a:p>
            <a:pPr lvl="0" rtl="0">
              <a:spcBef>
                <a:spcPts val="0"/>
              </a:spcBef>
              <a:buNone/>
            </a:pPr>
            <a:r>
              <a:rPr b="1" lang="en" sz="1000">
                <a:solidFill>
                  <a:srgbClr val="F3F3F3"/>
                </a:solidFill>
              </a:rPr>
              <a:t>Programs</a:t>
            </a:r>
          </a:p>
        </p:txBody>
      </p:sp>
      <p:sp>
        <p:nvSpPr>
          <p:cNvPr id="480" name="Shape 480"/>
          <p:cNvSpPr txBox="1"/>
          <p:nvPr/>
        </p:nvSpPr>
        <p:spPr>
          <a:xfrm>
            <a:off x="2905300" y="1846900"/>
            <a:ext cx="668100" cy="308700"/>
          </a:xfrm>
          <a:prstGeom prst="rect">
            <a:avLst/>
          </a:prstGeom>
          <a:noFill/>
          <a:ln>
            <a:noFill/>
          </a:ln>
        </p:spPr>
        <p:txBody>
          <a:bodyPr anchorCtr="0" anchor="t" bIns="91425" lIns="91425" rIns="91425" wrap="square" tIns="91425">
            <a:noAutofit/>
          </a:bodyPr>
          <a:lstStyle/>
          <a:p>
            <a:pPr lvl="0" rtl="0">
              <a:spcBef>
                <a:spcPts val="0"/>
              </a:spcBef>
              <a:buNone/>
            </a:pPr>
            <a:r>
              <a:rPr lang="en" sz="800"/>
              <a:t>Concept</a:t>
            </a:r>
          </a:p>
        </p:txBody>
      </p:sp>
      <p:sp>
        <p:nvSpPr>
          <p:cNvPr id="481" name="Shape 481"/>
          <p:cNvSpPr txBox="1"/>
          <p:nvPr/>
        </p:nvSpPr>
        <p:spPr>
          <a:xfrm>
            <a:off x="3861925" y="1846900"/>
            <a:ext cx="668100" cy="308700"/>
          </a:xfrm>
          <a:prstGeom prst="rect">
            <a:avLst/>
          </a:prstGeom>
          <a:noFill/>
          <a:ln>
            <a:noFill/>
          </a:ln>
        </p:spPr>
        <p:txBody>
          <a:bodyPr anchorCtr="0" anchor="t" bIns="91425" lIns="91425" rIns="91425" wrap="square" tIns="91425">
            <a:noAutofit/>
          </a:bodyPr>
          <a:lstStyle/>
          <a:p>
            <a:pPr lvl="0" rtl="0">
              <a:spcBef>
                <a:spcPts val="0"/>
              </a:spcBef>
              <a:buNone/>
            </a:pPr>
            <a:r>
              <a:rPr lang="en" sz="800"/>
              <a:t>Modelling</a:t>
            </a:r>
          </a:p>
        </p:txBody>
      </p:sp>
      <p:sp>
        <p:nvSpPr>
          <p:cNvPr id="482" name="Shape 482"/>
          <p:cNvSpPr txBox="1"/>
          <p:nvPr/>
        </p:nvSpPr>
        <p:spPr>
          <a:xfrm>
            <a:off x="4507375" y="2653175"/>
            <a:ext cx="800100" cy="308700"/>
          </a:xfrm>
          <a:prstGeom prst="rect">
            <a:avLst/>
          </a:prstGeom>
          <a:noFill/>
          <a:ln>
            <a:noFill/>
          </a:ln>
        </p:spPr>
        <p:txBody>
          <a:bodyPr anchorCtr="0" anchor="t" bIns="91425" lIns="91425" rIns="91425" wrap="square" tIns="91425">
            <a:noAutofit/>
          </a:bodyPr>
          <a:lstStyle/>
          <a:p>
            <a:pPr lvl="0" rtl="0">
              <a:spcBef>
                <a:spcPts val="0"/>
              </a:spcBef>
              <a:buNone/>
            </a:pPr>
            <a:r>
              <a:rPr lang="en" sz="800"/>
              <a:t>Refining/</a:t>
            </a:r>
            <a:br>
              <a:rPr lang="en" sz="800"/>
            </a:br>
            <a:r>
              <a:rPr lang="en" sz="800"/>
              <a:t>High poly</a:t>
            </a:r>
          </a:p>
        </p:txBody>
      </p:sp>
      <p:sp>
        <p:nvSpPr>
          <p:cNvPr id="483" name="Shape 483"/>
          <p:cNvSpPr txBox="1"/>
          <p:nvPr/>
        </p:nvSpPr>
        <p:spPr>
          <a:xfrm>
            <a:off x="4677849" y="1846900"/>
            <a:ext cx="1988700" cy="308700"/>
          </a:xfrm>
          <a:prstGeom prst="rect">
            <a:avLst/>
          </a:prstGeom>
          <a:noFill/>
          <a:ln>
            <a:noFill/>
          </a:ln>
        </p:spPr>
        <p:txBody>
          <a:bodyPr anchorCtr="0" anchor="t" bIns="91425" lIns="91425" rIns="91425" wrap="square" tIns="91425">
            <a:noAutofit/>
          </a:bodyPr>
          <a:lstStyle/>
          <a:p>
            <a:pPr lvl="0" rtl="0">
              <a:spcBef>
                <a:spcPts val="0"/>
              </a:spcBef>
              <a:buNone/>
            </a:pPr>
            <a:r>
              <a:rPr lang="en" sz="800"/>
              <a:t>Retopology/Skinning/Animation/unwrap</a:t>
            </a:r>
          </a:p>
        </p:txBody>
      </p:sp>
      <p:sp>
        <p:nvSpPr>
          <p:cNvPr id="484" name="Shape 484"/>
          <p:cNvSpPr txBox="1"/>
          <p:nvPr/>
        </p:nvSpPr>
        <p:spPr>
          <a:xfrm>
            <a:off x="6886638" y="1909450"/>
            <a:ext cx="668100" cy="308700"/>
          </a:xfrm>
          <a:prstGeom prst="rect">
            <a:avLst/>
          </a:prstGeom>
          <a:noFill/>
          <a:ln>
            <a:noFill/>
          </a:ln>
        </p:spPr>
        <p:txBody>
          <a:bodyPr anchorCtr="0" anchor="t" bIns="91425" lIns="91425" rIns="91425" wrap="square" tIns="91425">
            <a:noAutofit/>
          </a:bodyPr>
          <a:lstStyle/>
          <a:p>
            <a:pPr lvl="0" rtl="0">
              <a:spcBef>
                <a:spcPts val="0"/>
              </a:spcBef>
              <a:buNone/>
            </a:pPr>
            <a:r>
              <a:rPr lang="en" sz="800"/>
              <a:t>Texturing</a:t>
            </a:r>
          </a:p>
        </p:txBody>
      </p:sp>
      <p:pic>
        <p:nvPicPr>
          <p:cNvPr id="485" name="Shape 485"/>
          <p:cNvPicPr preferRelativeResize="0"/>
          <p:nvPr/>
        </p:nvPicPr>
        <p:blipFill>
          <a:blip r:embed="rId11">
            <a:alphaModFix/>
          </a:blip>
          <a:stretch>
            <a:fillRect/>
          </a:stretch>
        </p:blipFill>
        <p:spPr>
          <a:xfrm>
            <a:off x="8468725" y="2863000"/>
            <a:ext cx="575100" cy="562446"/>
          </a:xfrm>
          <a:prstGeom prst="rect">
            <a:avLst/>
          </a:prstGeom>
          <a:noFill/>
          <a:ln>
            <a:noFill/>
          </a:ln>
        </p:spPr>
      </p:pic>
      <p:pic>
        <p:nvPicPr>
          <p:cNvPr id="486" name="Shape 486"/>
          <p:cNvPicPr preferRelativeResize="0"/>
          <p:nvPr/>
        </p:nvPicPr>
        <p:blipFill>
          <a:blip r:embed="rId11">
            <a:alphaModFix/>
          </a:blip>
          <a:stretch>
            <a:fillRect/>
          </a:stretch>
        </p:blipFill>
        <p:spPr>
          <a:xfrm>
            <a:off x="741425" y="3705022"/>
            <a:ext cx="526600" cy="514993"/>
          </a:xfrm>
          <a:prstGeom prst="rect">
            <a:avLst/>
          </a:prstGeom>
          <a:noFill/>
          <a:ln>
            <a:noFill/>
          </a:ln>
        </p:spPr>
      </p:pic>
      <p:cxnSp>
        <p:nvCxnSpPr>
          <p:cNvPr id="487" name="Shape 487"/>
          <p:cNvCxnSpPr/>
          <p:nvPr/>
        </p:nvCxnSpPr>
        <p:spPr>
          <a:xfrm rot="10800000">
            <a:off x="8756275" y="2045350"/>
            <a:ext cx="0" cy="743700"/>
          </a:xfrm>
          <a:prstGeom prst="straightConnector1">
            <a:avLst/>
          </a:prstGeom>
          <a:noFill/>
          <a:ln cap="flat" cmpd="sng" w="9525">
            <a:solidFill>
              <a:schemeClr val="dk2"/>
            </a:solidFill>
            <a:prstDash val="solid"/>
            <a:round/>
            <a:headEnd len="lg" w="lg" type="none"/>
            <a:tailEnd len="lg" w="lg" type="triangle"/>
          </a:ln>
        </p:spPr>
      </p:cxnSp>
      <p:sp>
        <p:nvSpPr>
          <p:cNvPr id="488" name="Shape 488"/>
          <p:cNvSpPr txBox="1"/>
          <p:nvPr/>
        </p:nvSpPr>
        <p:spPr>
          <a:xfrm>
            <a:off x="8422225" y="3349250"/>
            <a:ext cx="668100" cy="308700"/>
          </a:xfrm>
          <a:prstGeom prst="rect">
            <a:avLst/>
          </a:prstGeom>
          <a:noFill/>
          <a:ln>
            <a:noFill/>
          </a:ln>
        </p:spPr>
        <p:txBody>
          <a:bodyPr anchorCtr="0" anchor="t" bIns="91425" lIns="91425" rIns="91425" wrap="square" tIns="91425">
            <a:noAutofit/>
          </a:bodyPr>
          <a:lstStyle/>
          <a:p>
            <a:pPr lvl="0" rtl="0">
              <a:spcBef>
                <a:spcPts val="0"/>
              </a:spcBef>
              <a:buNone/>
            </a:pPr>
            <a:r>
              <a:rPr lang="en" sz="800"/>
              <a:t>Visual Effects</a:t>
            </a:r>
          </a:p>
        </p:txBody>
      </p:sp>
      <p:pic>
        <p:nvPicPr>
          <p:cNvPr id="489" name="Shape 489"/>
          <p:cNvPicPr preferRelativeResize="0"/>
          <p:nvPr/>
        </p:nvPicPr>
        <p:blipFill>
          <a:blip r:embed="rId12">
            <a:alphaModFix/>
          </a:blip>
          <a:stretch>
            <a:fillRect/>
          </a:stretch>
        </p:blipFill>
        <p:spPr>
          <a:xfrm>
            <a:off x="121095" y="1559675"/>
            <a:ext cx="2560700" cy="1535325"/>
          </a:xfrm>
          <a:prstGeom prst="rect">
            <a:avLst/>
          </a:prstGeom>
          <a:noFill/>
          <a:ln>
            <a:noFill/>
          </a:ln>
        </p:spPr>
      </p:pic>
      <p:sp>
        <p:nvSpPr>
          <p:cNvPr id="490" name="Shape 490"/>
          <p:cNvSpPr txBox="1"/>
          <p:nvPr/>
        </p:nvSpPr>
        <p:spPr>
          <a:xfrm>
            <a:off x="102900" y="1223150"/>
            <a:ext cx="1416000" cy="478200"/>
          </a:xfrm>
          <a:prstGeom prst="rect">
            <a:avLst/>
          </a:prstGeom>
          <a:noFill/>
          <a:ln>
            <a:noFill/>
          </a:ln>
        </p:spPr>
        <p:txBody>
          <a:bodyPr anchorCtr="0" anchor="t" bIns="91425" lIns="91425" rIns="91425" wrap="square" tIns="91425">
            <a:noAutofit/>
          </a:bodyPr>
          <a:lstStyle/>
          <a:p>
            <a:pPr lvl="0" rtl="0">
              <a:spcBef>
                <a:spcPts val="0"/>
              </a:spcBef>
              <a:buNone/>
            </a:pPr>
            <a:r>
              <a:rPr b="1" lang="en" sz="1000">
                <a:solidFill>
                  <a:srgbClr val="F3F3F3"/>
                </a:solidFill>
              </a:rPr>
              <a:t>Naming Convention</a:t>
            </a:r>
          </a:p>
        </p:txBody>
      </p:sp>
      <p:sp>
        <p:nvSpPr>
          <p:cNvPr id="491" name="Shape 491"/>
          <p:cNvSpPr txBox="1"/>
          <p:nvPr/>
        </p:nvSpPr>
        <p:spPr>
          <a:xfrm>
            <a:off x="311688" y="3095000"/>
            <a:ext cx="1869900" cy="213600"/>
          </a:xfrm>
          <a:prstGeom prst="rect">
            <a:avLst/>
          </a:prstGeom>
          <a:noFill/>
          <a:ln>
            <a:noFill/>
          </a:ln>
        </p:spPr>
        <p:txBody>
          <a:bodyPr anchorCtr="0" anchor="t" bIns="91425" lIns="91425" rIns="91425" wrap="square" tIns="91425">
            <a:noAutofit/>
          </a:bodyPr>
          <a:lstStyle/>
          <a:p>
            <a:pPr lvl="0" rtl="0">
              <a:spcBef>
                <a:spcPts val="0"/>
              </a:spcBef>
              <a:buNone/>
            </a:pPr>
            <a:r>
              <a:rPr lang="en" sz="800"/>
              <a:t>(Name_Teamname_Task_Stage)</a:t>
            </a:r>
          </a:p>
        </p:txBody>
      </p:sp>
      <p:pic>
        <p:nvPicPr>
          <p:cNvPr id="492" name="Shape 492"/>
          <p:cNvPicPr preferRelativeResize="0"/>
          <p:nvPr/>
        </p:nvPicPr>
        <p:blipFill rotWithShape="1">
          <a:blip r:embed="rId13">
            <a:alphaModFix/>
          </a:blip>
          <a:srcRect b="0" l="0" r="1758" t="0"/>
          <a:stretch/>
        </p:blipFill>
        <p:spPr>
          <a:xfrm>
            <a:off x="5345700" y="3095000"/>
            <a:ext cx="1525275" cy="2016575"/>
          </a:xfrm>
          <a:prstGeom prst="rect">
            <a:avLst/>
          </a:prstGeom>
          <a:noFill/>
          <a:ln>
            <a:noFill/>
          </a:ln>
        </p:spPr>
      </p:pic>
      <p:sp>
        <p:nvSpPr>
          <p:cNvPr id="493" name="Shape 493"/>
          <p:cNvSpPr txBox="1"/>
          <p:nvPr/>
        </p:nvSpPr>
        <p:spPr>
          <a:xfrm>
            <a:off x="4111950" y="3062475"/>
            <a:ext cx="1416000" cy="478200"/>
          </a:xfrm>
          <a:prstGeom prst="rect">
            <a:avLst/>
          </a:prstGeom>
          <a:noFill/>
          <a:ln>
            <a:noFill/>
          </a:ln>
        </p:spPr>
        <p:txBody>
          <a:bodyPr anchorCtr="0" anchor="t" bIns="91425" lIns="91425" rIns="91425" wrap="square" tIns="91425">
            <a:noAutofit/>
          </a:bodyPr>
          <a:lstStyle/>
          <a:p>
            <a:pPr lvl="0" rtl="0">
              <a:spcBef>
                <a:spcPts val="0"/>
              </a:spcBef>
              <a:buNone/>
            </a:pPr>
            <a:r>
              <a:rPr b="1" lang="en" sz="1000">
                <a:solidFill>
                  <a:srgbClr val="F3F3F3"/>
                </a:solidFill>
              </a:rPr>
              <a:t>Legacy Shaders</a:t>
            </a:r>
            <a:br>
              <a:rPr b="1" lang="en" sz="1000">
                <a:solidFill>
                  <a:srgbClr val="F3F3F3"/>
                </a:solidFill>
              </a:rPr>
            </a:br>
            <a:r>
              <a:rPr b="1" lang="en" sz="1000">
                <a:solidFill>
                  <a:srgbClr val="F3F3F3"/>
                </a:solidFill>
              </a:rPr>
              <a:t>On unity</a:t>
            </a:r>
          </a:p>
        </p:txBody>
      </p:sp>
      <p:sp>
        <p:nvSpPr>
          <p:cNvPr id="494" name="Shape 494"/>
          <p:cNvSpPr txBox="1"/>
          <p:nvPr/>
        </p:nvSpPr>
        <p:spPr>
          <a:xfrm>
            <a:off x="8331950" y="903550"/>
            <a:ext cx="668100" cy="308700"/>
          </a:xfrm>
          <a:prstGeom prst="rect">
            <a:avLst/>
          </a:prstGeom>
          <a:noFill/>
          <a:ln>
            <a:noFill/>
          </a:ln>
        </p:spPr>
        <p:txBody>
          <a:bodyPr anchorCtr="0" anchor="t" bIns="91425" lIns="91425" rIns="91425" wrap="square" tIns="91425">
            <a:noAutofit/>
          </a:bodyPr>
          <a:lstStyle/>
          <a:p>
            <a:pPr lvl="0" rtl="0">
              <a:spcBef>
                <a:spcPts val="0"/>
              </a:spcBef>
              <a:buNone/>
            </a:pPr>
            <a:r>
              <a:rPr lang="en" sz="1000">
                <a:solidFill>
                  <a:srgbClr val="F3F3F3"/>
                </a:solidFill>
              </a:rPr>
              <a:t>UNITY</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Shape 49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Key Art</a:t>
            </a:r>
          </a:p>
        </p:txBody>
      </p:sp>
      <p:pic>
        <p:nvPicPr>
          <p:cNvPr id="500" name="Shape 500"/>
          <p:cNvPicPr preferRelativeResize="0"/>
          <p:nvPr/>
        </p:nvPicPr>
        <p:blipFill>
          <a:blip r:embed="rId4">
            <a:alphaModFix/>
          </a:blip>
          <a:stretch>
            <a:fillRect/>
          </a:stretch>
        </p:blipFill>
        <p:spPr>
          <a:xfrm>
            <a:off x="779981" y="1017725"/>
            <a:ext cx="7384271" cy="4049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Shape 505"/>
          <p:cNvSpPr txBox="1"/>
          <p:nvPr>
            <p:ph type="title"/>
          </p:nvPr>
        </p:nvSpPr>
        <p:spPr>
          <a:xfrm>
            <a:off x="418125" y="1136150"/>
            <a:ext cx="8520600" cy="572700"/>
          </a:xfrm>
          <a:prstGeom prst="rect">
            <a:avLst/>
          </a:prstGeom>
        </p:spPr>
        <p:txBody>
          <a:bodyPr anchorCtr="0" anchor="t" bIns="91425" lIns="91425" rIns="91425" wrap="square" tIns="91425">
            <a:noAutofit/>
          </a:bodyPr>
          <a:lstStyle/>
          <a:p>
            <a:pPr lvl="0" algn="ctr">
              <a:spcBef>
                <a:spcPts val="0"/>
              </a:spcBef>
              <a:buNone/>
            </a:pPr>
            <a:r>
              <a:rPr lang="en" sz="9600">
                <a:latin typeface="Permanent Marker"/>
                <a:ea typeface="Permanent Marker"/>
                <a:cs typeface="Permanent Marker"/>
                <a:sym typeface="Permanent Marker"/>
              </a:rPr>
              <a:t>The End</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Heroes</a:t>
            </a:r>
          </a:p>
        </p:txBody>
      </p:sp>
      <p:pic>
        <p:nvPicPr>
          <p:cNvPr id="67" name="Shape 67"/>
          <p:cNvPicPr preferRelativeResize="0"/>
          <p:nvPr/>
        </p:nvPicPr>
        <p:blipFill>
          <a:blip r:embed="rId4">
            <a:alphaModFix/>
          </a:blip>
          <a:stretch>
            <a:fillRect/>
          </a:stretch>
        </p:blipFill>
        <p:spPr>
          <a:xfrm>
            <a:off x="1816805" y="129200"/>
            <a:ext cx="3690557" cy="1068713"/>
          </a:xfrm>
          <a:prstGeom prst="rect">
            <a:avLst/>
          </a:prstGeom>
          <a:noFill/>
          <a:ln>
            <a:noFill/>
          </a:ln>
        </p:spPr>
      </p:pic>
      <p:pic>
        <p:nvPicPr>
          <p:cNvPr id="68" name="Shape 68"/>
          <p:cNvPicPr preferRelativeResize="0"/>
          <p:nvPr/>
        </p:nvPicPr>
        <p:blipFill>
          <a:blip r:embed="rId5">
            <a:alphaModFix/>
          </a:blip>
          <a:stretch>
            <a:fillRect/>
          </a:stretch>
        </p:blipFill>
        <p:spPr>
          <a:xfrm>
            <a:off x="2885856" y="2482990"/>
            <a:ext cx="1422292" cy="948690"/>
          </a:xfrm>
          <a:prstGeom prst="rect">
            <a:avLst/>
          </a:prstGeom>
          <a:noFill/>
          <a:ln>
            <a:noFill/>
          </a:ln>
        </p:spPr>
      </p:pic>
      <p:pic>
        <p:nvPicPr>
          <p:cNvPr id="69" name="Shape 69"/>
          <p:cNvPicPr preferRelativeResize="0"/>
          <p:nvPr/>
        </p:nvPicPr>
        <p:blipFill>
          <a:blip r:embed="rId6">
            <a:alphaModFix/>
          </a:blip>
          <a:stretch>
            <a:fillRect/>
          </a:stretch>
        </p:blipFill>
        <p:spPr>
          <a:xfrm>
            <a:off x="74850" y="2593419"/>
            <a:ext cx="1268011" cy="1771312"/>
          </a:xfrm>
          <a:prstGeom prst="rect">
            <a:avLst/>
          </a:prstGeom>
          <a:noFill/>
          <a:ln>
            <a:noFill/>
          </a:ln>
        </p:spPr>
      </p:pic>
      <p:pic>
        <p:nvPicPr>
          <p:cNvPr id="70" name="Shape 70"/>
          <p:cNvPicPr preferRelativeResize="0"/>
          <p:nvPr/>
        </p:nvPicPr>
        <p:blipFill>
          <a:blip r:embed="rId7">
            <a:alphaModFix/>
          </a:blip>
          <a:stretch>
            <a:fillRect/>
          </a:stretch>
        </p:blipFill>
        <p:spPr>
          <a:xfrm>
            <a:off x="311704" y="1196798"/>
            <a:ext cx="2220778" cy="1286200"/>
          </a:xfrm>
          <a:prstGeom prst="rect">
            <a:avLst/>
          </a:prstGeom>
          <a:noFill/>
          <a:ln>
            <a:noFill/>
          </a:ln>
        </p:spPr>
      </p:pic>
      <p:pic>
        <p:nvPicPr>
          <p:cNvPr id="71" name="Shape 71"/>
          <p:cNvPicPr preferRelativeResize="0"/>
          <p:nvPr/>
        </p:nvPicPr>
        <p:blipFill>
          <a:blip r:embed="rId8">
            <a:alphaModFix/>
          </a:blip>
          <a:stretch>
            <a:fillRect/>
          </a:stretch>
        </p:blipFill>
        <p:spPr>
          <a:xfrm>
            <a:off x="1342869" y="2628139"/>
            <a:ext cx="1491000" cy="1771311"/>
          </a:xfrm>
          <a:prstGeom prst="rect">
            <a:avLst/>
          </a:prstGeom>
          <a:noFill/>
          <a:ln>
            <a:noFill/>
          </a:ln>
        </p:spPr>
      </p:pic>
      <p:pic>
        <p:nvPicPr>
          <p:cNvPr id="72" name="Shape 72"/>
          <p:cNvPicPr preferRelativeResize="0"/>
          <p:nvPr/>
        </p:nvPicPr>
        <p:blipFill>
          <a:blip r:embed="rId9">
            <a:alphaModFix/>
          </a:blip>
          <a:stretch>
            <a:fillRect/>
          </a:stretch>
        </p:blipFill>
        <p:spPr>
          <a:xfrm>
            <a:off x="2532472" y="1197949"/>
            <a:ext cx="924293" cy="1283906"/>
          </a:xfrm>
          <a:prstGeom prst="rect">
            <a:avLst/>
          </a:prstGeom>
          <a:noFill/>
          <a:ln>
            <a:noFill/>
          </a:ln>
        </p:spPr>
      </p:pic>
      <p:sp>
        <p:nvSpPr>
          <p:cNvPr id="73" name="Shape 73"/>
          <p:cNvSpPr/>
          <p:nvPr/>
        </p:nvSpPr>
        <p:spPr>
          <a:xfrm>
            <a:off x="7498500" y="883950"/>
            <a:ext cx="1385700" cy="33756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4" name="Shape 74"/>
          <p:cNvSpPr txBox="1"/>
          <p:nvPr/>
        </p:nvSpPr>
        <p:spPr>
          <a:xfrm>
            <a:off x="7498500" y="942600"/>
            <a:ext cx="1385700" cy="35379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3F3F3"/>
                </a:solidFill>
              </a:rPr>
              <a:t>The characters will have a cartoony aesthetics to them.</a:t>
            </a:r>
            <a:br>
              <a:rPr lang="en" sz="800">
                <a:solidFill>
                  <a:srgbClr val="F3F3F3"/>
                </a:solidFill>
              </a:rPr>
            </a:br>
            <a:br>
              <a:rPr lang="en" sz="800">
                <a:solidFill>
                  <a:srgbClr val="F3F3F3"/>
                </a:solidFill>
              </a:rPr>
            </a:br>
            <a:r>
              <a:rPr lang="en" sz="800">
                <a:solidFill>
                  <a:srgbClr val="F3F3F3"/>
                </a:solidFill>
              </a:rPr>
              <a:t>Using low poly character meshes to help create the stylised aesthetic</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Exaggerated proportions to create a much more interesting silhouette</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Some cool/clean colours such as blues and reds to separate the heroes from the villains</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Generally happy, mad, determined</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Tank(Sweeper): Stocky builds, short, tough</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Fighter(Striker): Thin, lanky, tall</a:t>
            </a:r>
          </a:p>
          <a:p>
            <a:pPr lvl="0" rtl="0">
              <a:spcBef>
                <a:spcPts val="0"/>
              </a:spcBef>
              <a:buNone/>
            </a:pPr>
            <a:r>
              <a:rPr lang="en" sz="800">
                <a:solidFill>
                  <a:srgbClr val="F3F3F3"/>
                </a:solidFill>
              </a:rPr>
              <a:t> </a:t>
            </a:r>
          </a:p>
        </p:txBody>
      </p:sp>
      <p:pic>
        <p:nvPicPr>
          <p:cNvPr id="75" name="Shape 75"/>
          <p:cNvPicPr preferRelativeResize="0"/>
          <p:nvPr/>
        </p:nvPicPr>
        <p:blipFill>
          <a:blip r:embed="rId10">
            <a:alphaModFix/>
          </a:blip>
          <a:stretch>
            <a:fillRect/>
          </a:stretch>
        </p:blipFill>
        <p:spPr>
          <a:xfrm>
            <a:off x="3456773" y="1196799"/>
            <a:ext cx="859900" cy="1286201"/>
          </a:xfrm>
          <a:prstGeom prst="rect">
            <a:avLst/>
          </a:prstGeom>
          <a:noFill/>
          <a:ln>
            <a:noFill/>
          </a:ln>
        </p:spPr>
      </p:pic>
      <p:pic>
        <p:nvPicPr>
          <p:cNvPr id="76" name="Shape 76"/>
          <p:cNvPicPr preferRelativeResize="0"/>
          <p:nvPr/>
        </p:nvPicPr>
        <p:blipFill>
          <a:blip r:embed="rId11">
            <a:alphaModFix/>
          </a:blip>
          <a:stretch>
            <a:fillRect/>
          </a:stretch>
        </p:blipFill>
        <p:spPr>
          <a:xfrm>
            <a:off x="5991977" y="1197950"/>
            <a:ext cx="1269825" cy="1870375"/>
          </a:xfrm>
          <a:prstGeom prst="rect">
            <a:avLst/>
          </a:prstGeom>
          <a:noFill/>
          <a:ln>
            <a:noFill/>
          </a:ln>
        </p:spPr>
      </p:pic>
      <p:pic>
        <p:nvPicPr>
          <p:cNvPr id="77" name="Shape 77"/>
          <p:cNvPicPr preferRelativeResize="0"/>
          <p:nvPr/>
        </p:nvPicPr>
        <p:blipFill>
          <a:blip r:embed="rId12">
            <a:alphaModFix/>
          </a:blip>
          <a:stretch>
            <a:fillRect/>
          </a:stretch>
        </p:blipFill>
        <p:spPr>
          <a:xfrm>
            <a:off x="4316675" y="1197950"/>
            <a:ext cx="1683012" cy="1068725"/>
          </a:xfrm>
          <a:prstGeom prst="rect">
            <a:avLst/>
          </a:prstGeom>
          <a:noFill/>
          <a:ln>
            <a:noFill/>
          </a:ln>
        </p:spPr>
      </p:pic>
      <p:pic>
        <p:nvPicPr>
          <p:cNvPr id="78" name="Shape 78"/>
          <p:cNvPicPr preferRelativeResize="0"/>
          <p:nvPr/>
        </p:nvPicPr>
        <p:blipFill>
          <a:blip r:embed="rId13">
            <a:alphaModFix/>
          </a:blip>
          <a:stretch>
            <a:fillRect/>
          </a:stretch>
        </p:blipFill>
        <p:spPr>
          <a:xfrm>
            <a:off x="4308975" y="2267850"/>
            <a:ext cx="1683000" cy="1683000"/>
          </a:xfrm>
          <a:prstGeom prst="rect">
            <a:avLst/>
          </a:prstGeom>
          <a:noFill/>
          <a:ln>
            <a:noFill/>
          </a:ln>
        </p:spPr>
      </p:pic>
      <p:pic>
        <p:nvPicPr>
          <p:cNvPr id="79" name="Shape 79"/>
          <p:cNvPicPr preferRelativeResize="0"/>
          <p:nvPr/>
        </p:nvPicPr>
        <p:blipFill rotWithShape="1">
          <a:blip r:embed="rId14">
            <a:alphaModFix/>
          </a:blip>
          <a:srcRect b="16694" l="0" r="0" t="20941"/>
          <a:stretch/>
        </p:blipFill>
        <p:spPr>
          <a:xfrm>
            <a:off x="5507350" y="128075"/>
            <a:ext cx="1713589" cy="1068725"/>
          </a:xfrm>
          <a:prstGeom prst="rect">
            <a:avLst/>
          </a:prstGeom>
          <a:noFill/>
          <a:ln>
            <a:noFill/>
          </a:ln>
        </p:spPr>
      </p:pic>
      <p:pic>
        <p:nvPicPr>
          <p:cNvPr id="80" name="Shape 80"/>
          <p:cNvPicPr preferRelativeResize="0"/>
          <p:nvPr/>
        </p:nvPicPr>
        <p:blipFill>
          <a:blip r:embed="rId15">
            <a:alphaModFix/>
          </a:blip>
          <a:stretch>
            <a:fillRect/>
          </a:stretch>
        </p:blipFill>
        <p:spPr>
          <a:xfrm>
            <a:off x="2885848" y="3432825"/>
            <a:ext cx="1422299" cy="1422299"/>
          </a:xfrm>
          <a:prstGeom prst="rect">
            <a:avLst/>
          </a:prstGeom>
          <a:noFill/>
          <a:ln>
            <a:noFill/>
          </a:ln>
        </p:spPr>
      </p:pic>
      <p:pic>
        <p:nvPicPr>
          <p:cNvPr id="81" name="Shape 81"/>
          <p:cNvPicPr preferRelativeResize="0"/>
          <p:nvPr/>
        </p:nvPicPr>
        <p:blipFill rotWithShape="1">
          <a:blip r:embed="rId16">
            <a:alphaModFix/>
          </a:blip>
          <a:srcRect b="0" l="0" r="0" t="88076"/>
          <a:stretch/>
        </p:blipFill>
        <p:spPr>
          <a:xfrm>
            <a:off x="4316675" y="3647098"/>
            <a:ext cx="2790050" cy="134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Heroes</a:t>
            </a:r>
          </a:p>
        </p:txBody>
      </p:sp>
      <p:pic>
        <p:nvPicPr>
          <p:cNvPr id="87" name="Shape 87"/>
          <p:cNvPicPr preferRelativeResize="0"/>
          <p:nvPr/>
        </p:nvPicPr>
        <p:blipFill>
          <a:blip r:embed="rId4">
            <a:alphaModFix/>
          </a:blip>
          <a:stretch>
            <a:fillRect/>
          </a:stretch>
        </p:blipFill>
        <p:spPr>
          <a:xfrm>
            <a:off x="3874505" y="3020325"/>
            <a:ext cx="1633470" cy="1913075"/>
          </a:xfrm>
          <a:prstGeom prst="rect">
            <a:avLst/>
          </a:prstGeom>
          <a:noFill/>
          <a:ln>
            <a:noFill/>
          </a:ln>
        </p:spPr>
      </p:pic>
      <p:pic>
        <p:nvPicPr>
          <p:cNvPr id="88" name="Shape 88"/>
          <p:cNvPicPr preferRelativeResize="0"/>
          <p:nvPr/>
        </p:nvPicPr>
        <p:blipFill>
          <a:blip r:embed="rId5">
            <a:alphaModFix/>
          </a:blip>
          <a:stretch>
            <a:fillRect/>
          </a:stretch>
        </p:blipFill>
        <p:spPr>
          <a:xfrm>
            <a:off x="2563480" y="3020325"/>
            <a:ext cx="1311019" cy="1913076"/>
          </a:xfrm>
          <a:prstGeom prst="rect">
            <a:avLst/>
          </a:prstGeom>
          <a:noFill/>
          <a:ln>
            <a:noFill/>
          </a:ln>
        </p:spPr>
      </p:pic>
      <p:pic>
        <p:nvPicPr>
          <p:cNvPr id="89" name="Shape 89"/>
          <p:cNvPicPr preferRelativeResize="0"/>
          <p:nvPr/>
        </p:nvPicPr>
        <p:blipFill>
          <a:blip r:embed="rId6">
            <a:alphaModFix/>
          </a:blip>
          <a:stretch>
            <a:fillRect/>
          </a:stretch>
        </p:blipFill>
        <p:spPr>
          <a:xfrm>
            <a:off x="7873894" y="0"/>
            <a:ext cx="1270111" cy="5143499"/>
          </a:xfrm>
          <a:prstGeom prst="rect">
            <a:avLst/>
          </a:prstGeom>
          <a:noFill/>
          <a:ln>
            <a:noFill/>
          </a:ln>
        </p:spPr>
      </p:pic>
      <p:pic>
        <p:nvPicPr>
          <p:cNvPr id="90" name="Shape 90"/>
          <p:cNvPicPr preferRelativeResize="0"/>
          <p:nvPr/>
        </p:nvPicPr>
        <p:blipFill>
          <a:blip r:embed="rId7">
            <a:alphaModFix/>
          </a:blip>
          <a:stretch>
            <a:fillRect/>
          </a:stretch>
        </p:blipFill>
        <p:spPr>
          <a:xfrm>
            <a:off x="2776375" y="1799837"/>
            <a:ext cx="2731600" cy="1220499"/>
          </a:xfrm>
          <a:prstGeom prst="rect">
            <a:avLst/>
          </a:prstGeom>
          <a:noFill/>
          <a:ln>
            <a:noFill/>
          </a:ln>
        </p:spPr>
      </p:pic>
      <p:pic>
        <p:nvPicPr>
          <p:cNvPr id="91" name="Shape 91"/>
          <p:cNvPicPr preferRelativeResize="0"/>
          <p:nvPr/>
        </p:nvPicPr>
        <p:blipFill>
          <a:blip r:embed="rId8">
            <a:alphaModFix/>
          </a:blip>
          <a:stretch>
            <a:fillRect/>
          </a:stretch>
        </p:blipFill>
        <p:spPr>
          <a:xfrm>
            <a:off x="5507975" y="201563"/>
            <a:ext cx="2365924" cy="2365924"/>
          </a:xfrm>
          <a:prstGeom prst="rect">
            <a:avLst/>
          </a:prstGeom>
          <a:noFill/>
          <a:ln>
            <a:noFill/>
          </a:ln>
        </p:spPr>
      </p:pic>
      <p:pic>
        <p:nvPicPr>
          <p:cNvPr id="92" name="Shape 92"/>
          <p:cNvPicPr preferRelativeResize="0"/>
          <p:nvPr/>
        </p:nvPicPr>
        <p:blipFill>
          <a:blip r:embed="rId9">
            <a:alphaModFix/>
          </a:blip>
          <a:stretch>
            <a:fillRect/>
          </a:stretch>
        </p:blipFill>
        <p:spPr>
          <a:xfrm>
            <a:off x="5507974" y="2567475"/>
            <a:ext cx="2365924" cy="2365924"/>
          </a:xfrm>
          <a:prstGeom prst="rect">
            <a:avLst/>
          </a:prstGeom>
          <a:noFill/>
          <a:ln>
            <a:noFill/>
          </a:ln>
        </p:spPr>
      </p:pic>
      <p:pic>
        <p:nvPicPr>
          <p:cNvPr id="93" name="Shape 93"/>
          <p:cNvPicPr preferRelativeResize="0"/>
          <p:nvPr/>
        </p:nvPicPr>
        <p:blipFill>
          <a:blip r:embed="rId10">
            <a:alphaModFix/>
          </a:blip>
          <a:stretch>
            <a:fillRect/>
          </a:stretch>
        </p:blipFill>
        <p:spPr>
          <a:xfrm>
            <a:off x="2776375" y="201563"/>
            <a:ext cx="2731600" cy="1598275"/>
          </a:xfrm>
          <a:prstGeom prst="rect">
            <a:avLst/>
          </a:prstGeom>
          <a:noFill/>
          <a:ln>
            <a:noFill/>
          </a:ln>
        </p:spPr>
      </p:pic>
      <p:pic>
        <p:nvPicPr>
          <p:cNvPr id="94" name="Shape 94"/>
          <p:cNvPicPr preferRelativeResize="0"/>
          <p:nvPr/>
        </p:nvPicPr>
        <p:blipFill>
          <a:blip r:embed="rId11">
            <a:alphaModFix/>
          </a:blip>
          <a:stretch>
            <a:fillRect/>
          </a:stretch>
        </p:blipFill>
        <p:spPr>
          <a:xfrm>
            <a:off x="617925" y="1673800"/>
            <a:ext cx="2211452" cy="1697799"/>
          </a:xfrm>
          <a:prstGeom prst="rect">
            <a:avLst/>
          </a:prstGeom>
          <a:noFill/>
          <a:ln>
            <a:noFill/>
          </a:ln>
        </p:spPr>
      </p:pic>
      <p:pic>
        <p:nvPicPr>
          <p:cNvPr id="95" name="Shape 95"/>
          <p:cNvPicPr preferRelativeResize="0"/>
          <p:nvPr/>
        </p:nvPicPr>
        <p:blipFill>
          <a:blip r:embed="rId12">
            <a:alphaModFix/>
          </a:blip>
          <a:stretch>
            <a:fillRect/>
          </a:stretch>
        </p:blipFill>
        <p:spPr>
          <a:xfrm>
            <a:off x="37550" y="3287650"/>
            <a:ext cx="2525925" cy="150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Sweeper(Hero)</a:t>
            </a:r>
          </a:p>
        </p:txBody>
      </p:sp>
      <p:pic>
        <p:nvPicPr>
          <p:cNvPr id="101" name="Shape 101"/>
          <p:cNvPicPr preferRelativeResize="0"/>
          <p:nvPr/>
        </p:nvPicPr>
        <p:blipFill>
          <a:blip r:embed="rId4">
            <a:alphaModFix/>
          </a:blip>
          <a:stretch>
            <a:fillRect/>
          </a:stretch>
        </p:blipFill>
        <p:spPr>
          <a:xfrm>
            <a:off x="2474675" y="1576636"/>
            <a:ext cx="1566124" cy="1750926"/>
          </a:xfrm>
          <a:prstGeom prst="rect">
            <a:avLst/>
          </a:prstGeom>
          <a:noFill/>
          <a:ln>
            <a:noFill/>
          </a:ln>
        </p:spPr>
      </p:pic>
      <p:pic>
        <p:nvPicPr>
          <p:cNvPr id="102" name="Shape 102"/>
          <p:cNvPicPr preferRelativeResize="0"/>
          <p:nvPr/>
        </p:nvPicPr>
        <p:blipFill>
          <a:blip r:embed="rId5">
            <a:alphaModFix/>
          </a:blip>
          <a:stretch>
            <a:fillRect/>
          </a:stretch>
        </p:blipFill>
        <p:spPr>
          <a:xfrm>
            <a:off x="4248938" y="7"/>
            <a:ext cx="1972635" cy="1820655"/>
          </a:xfrm>
          <a:prstGeom prst="rect">
            <a:avLst/>
          </a:prstGeom>
          <a:noFill/>
          <a:ln>
            <a:noFill/>
          </a:ln>
        </p:spPr>
      </p:pic>
      <p:pic>
        <p:nvPicPr>
          <p:cNvPr id="103" name="Shape 103"/>
          <p:cNvPicPr preferRelativeResize="0"/>
          <p:nvPr/>
        </p:nvPicPr>
        <p:blipFill>
          <a:blip r:embed="rId6">
            <a:alphaModFix/>
          </a:blip>
          <a:stretch>
            <a:fillRect/>
          </a:stretch>
        </p:blipFill>
        <p:spPr>
          <a:xfrm>
            <a:off x="68353" y="4080353"/>
            <a:ext cx="1939074" cy="1033226"/>
          </a:xfrm>
          <a:prstGeom prst="rect">
            <a:avLst/>
          </a:prstGeom>
          <a:noFill/>
          <a:ln>
            <a:noFill/>
          </a:ln>
        </p:spPr>
      </p:pic>
      <p:pic>
        <p:nvPicPr>
          <p:cNvPr id="104" name="Shape 104"/>
          <p:cNvPicPr preferRelativeResize="0"/>
          <p:nvPr/>
        </p:nvPicPr>
        <p:blipFill>
          <a:blip r:embed="rId7">
            <a:alphaModFix/>
          </a:blip>
          <a:stretch>
            <a:fillRect/>
          </a:stretch>
        </p:blipFill>
        <p:spPr>
          <a:xfrm>
            <a:off x="3612301" y="1387250"/>
            <a:ext cx="1383586" cy="1750926"/>
          </a:xfrm>
          <a:prstGeom prst="rect">
            <a:avLst/>
          </a:prstGeom>
          <a:noFill/>
          <a:ln>
            <a:noFill/>
          </a:ln>
        </p:spPr>
      </p:pic>
      <p:pic>
        <p:nvPicPr>
          <p:cNvPr id="105" name="Shape 105"/>
          <p:cNvPicPr preferRelativeResize="0"/>
          <p:nvPr/>
        </p:nvPicPr>
        <p:blipFill>
          <a:blip r:embed="rId8">
            <a:alphaModFix/>
          </a:blip>
          <a:stretch>
            <a:fillRect/>
          </a:stretch>
        </p:blipFill>
        <p:spPr>
          <a:xfrm>
            <a:off x="3159151" y="2766803"/>
            <a:ext cx="1343200" cy="1750926"/>
          </a:xfrm>
          <a:prstGeom prst="rect">
            <a:avLst/>
          </a:prstGeom>
          <a:noFill/>
          <a:ln>
            <a:noFill/>
          </a:ln>
        </p:spPr>
      </p:pic>
      <p:pic>
        <p:nvPicPr>
          <p:cNvPr id="106" name="Shape 106"/>
          <p:cNvPicPr preferRelativeResize="0"/>
          <p:nvPr/>
        </p:nvPicPr>
        <p:blipFill>
          <a:blip r:embed="rId9">
            <a:alphaModFix/>
          </a:blip>
          <a:stretch>
            <a:fillRect/>
          </a:stretch>
        </p:blipFill>
        <p:spPr>
          <a:xfrm>
            <a:off x="3094596" y="-8"/>
            <a:ext cx="1238875" cy="1565832"/>
          </a:xfrm>
          <a:prstGeom prst="rect">
            <a:avLst/>
          </a:prstGeom>
          <a:noFill/>
          <a:ln>
            <a:noFill/>
          </a:ln>
        </p:spPr>
      </p:pic>
      <p:pic>
        <p:nvPicPr>
          <p:cNvPr id="107" name="Shape 107"/>
          <p:cNvPicPr preferRelativeResize="0"/>
          <p:nvPr/>
        </p:nvPicPr>
        <p:blipFill>
          <a:blip r:embed="rId10">
            <a:alphaModFix/>
          </a:blip>
          <a:stretch>
            <a:fillRect/>
          </a:stretch>
        </p:blipFill>
        <p:spPr>
          <a:xfrm>
            <a:off x="2007425" y="3287250"/>
            <a:ext cx="1383601" cy="1856253"/>
          </a:xfrm>
          <a:prstGeom prst="rect">
            <a:avLst/>
          </a:prstGeom>
          <a:noFill/>
          <a:ln>
            <a:noFill/>
          </a:ln>
        </p:spPr>
      </p:pic>
      <p:pic>
        <p:nvPicPr>
          <p:cNvPr id="108" name="Shape 108"/>
          <p:cNvPicPr preferRelativeResize="0"/>
          <p:nvPr/>
        </p:nvPicPr>
        <p:blipFill>
          <a:blip r:embed="rId11">
            <a:alphaModFix/>
          </a:blip>
          <a:stretch>
            <a:fillRect/>
          </a:stretch>
        </p:blipFill>
        <p:spPr>
          <a:xfrm>
            <a:off x="6006648" y="0"/>
            <a:ext cx="1397000" cy="1650475"/>
          </a:xfrm>
          <a:prstGeom prst="rect">
            <a:avLst/>
          </a:prstGeom>
          <a:noFill/>
          <a:ln>
            <a:noFill/>
          </a:ln>
        </p:spPr>
      </p:pic>
      <p:pic>
        <p:nvPicPr>
          <p:cNvPr id="109" name="Shape 109"/>
          <p:cNvPicPr preferRelativeResize="0"/>
          <p:nvPr/>
        </p:nvPicPr>
        <p:blipFill>
          <a:blip r:embed="rId12">
            <a:alphaModFix/>
          </a:blip>
          <a:stretch>
            <a:fillRect/>
          </a:stretch>
        </p:blipFill>
        <p:spPr>
          <a:xfrm>
            <a:off x="6306922" y="1423100"/>
            <a:ext cx="1238881" cy="1567801"/>
          </a:xfrm>
          <a:prstGeom prst="rect">
            <a:avLst/>
          </a:prstGeom>
          <a:noFill/>
          <a:ln>
            <a:noFill/>
          </a:ln>
        </p:spPr>
      </p:pic>
      <p:pic>
        <p:nvPicPr>
          <p:cNvPr id="110" name="Shape 110"/>
          <p:cNvPicPr preferRelativeResize="0"/>
          <p:nvPr/>
        </p:nvPicPr>
        <p:blipFill>
          <a:blip r:embed="rId13">
            <a:alphaModFix/>
          </a:blip>
          <a:stretch>
            <a:fillRect/>
          </a:stretch>
        </p:blipFill>
        <p:spPr>
          <a:xfrm>
            <a:off x="5322515" y="2692675"/>
            <a:ext cx="1939081" cy="2450823"/>
          </a:xfrm>
          <a:prstGeom prst="rect">
            <a:avLst/>
          </a:prstGeom>
          <a:noFill/>
          <a:ln>
            <a:noFill/>
          </a:ln>
        </p:spPr>
      </p:pic>
      <p:pic>
        <p:nvPicPr>
          <p:cNvPr id="111" name="Shape 111"/>
          <p:cNvPicPr preferRelativeResize="0"/>
          <p:nvPr/>
        </p:nvPicPr>
        <p:blipFill>
          <a:blip r:embed="rId14">
            <a:alphaModFix/>
          </a:blip>
          <a:stretch>
            <a:fillRect/>
          </a:stretch>
        </p:blipFill>
        <p:spPr>
          <a:xfrm>
            <a:off x="7325224" y="0"/>
            <a:ext cx="1986376" cy="2690166"/>
          </a:xfrm>
          <a:prstGeom prst="rect">
            <a:avLst/>
          </a:prstGeom>
          <a:noFill/>
          <a:ln>
            <a:noFill/>
          </a:ln>
        </p:spPr>
      </p:pic>
      <p:pic>
        <p:nvPicPr>
          <p:cNvPr id="112" name="Shape 112"/>
          <p:cNvPicPr preferRelativeResize="0"/>
          <p:nvPr/>
        </p:nvPicPr>
        <p:blipFill>
          <a:blip r:embed="rId15">
            <a:alphaModFix/>
          </a:blip>
          <a:stretch>
            <a:fillRect/>
          </a:stretch>
        </p:blipFill>
        <p:spPr>
          <a:xfrm>
            <a:off x="4909912" y="1707376"/>
            <a:ext cx="1397000" cy="1463374"/>
          </a:xfrm>
          <a:prstGeom prst="rect">
            <a:avLst/>
          </a:prstGeom>
          <a:noFill/>
          <a:ln>
            <a:noFill/>
          </a:ln>
        </p:spPr>
      </p:pic>
      <p:pic>
        <p:nvPicPr>
          <p:cNvPr id="113" name="Shape 113"/>
          <p:cNvPicPr preferRelativeResize="0"/>
          <p:nvPr/>
        </p:nvPicPr>
        <p:blipFill>
          <a:blip r:embed="rId16">
            <a:alphaModFix/>
          </a:blip>
          <a:stretch>
            <a:fillRect/>
          </a:stretch>
        </p:blipFill>
        <p:spPr>
          <a:xfrm>
            <a:off x="7261594" y="2692675"/>
            <a:ext cx="1882395" cy="2450825"/>
          </a:xfrm>
          <a:prstGeom prst="rect">
            <a:avLst/>
          </a:prstGeom>
          <a:noFill/>
          <a:ln>
            <a:noFill/>
          </a:ln>
        </p:spPr>
      </p:pic>
      <p:pic>
        <p:nvPicPr>
          <p:cNvPr id="114" name="Shape 114"/>
          <p:cNvPicPr preferRelativeResize="0"/>
          <p:nvPr/>
        </p:nvPicPr>
        <p:blipFill>
          <a:blip r:embed="rId17">
            <a:alphaModFix/>
          </a:blip>
          <a:stretch>
            <a:fillRect/>
          </a:stretch>
        </p:blipFill>
        <p:spPr>
          <a:xfrm>
            <a:off x="4214300" y="2324226"/>
            <a:ext cx="1269350" cy="1364800"/>
          </a:xfrm>
          <a:prstGeom prst="rect">
            <a:avLst/>
          </a:prstGeom>
          <a:noFill/>
          <a:ln>
            <a:noFill/>
          </a:ln>
        </p:spPr>
      </p:pic>
      <p:pic>
        <p:nvPicPr>
          <p:cNvPr id="115" name="Shape 115"/>
          <p:cNvPicPr preferRelativeResize="0"/>
          <p:nvPr/>
        </p:nvPicPr>
        <p:blipFill>
          <a:blip r:embed="rId18">
            <a:alphaModFix/>
          </a:blip>
          <a:stretch>
            <a:fillRect/>
          </a:stretch>
        </p:blipFill>
        <p:spPr>
          <a:xfrm>
            <a:off x="3872938" y="3338375"/>
            <a:ext cx="1449587" cy="1820650"/>
          </a:xfrm>
          <a:prstGeom prst="rect">
            <a:avLst/>
          </a:prstGeom>
          <a:noFill/>
          <a:ln>
            <a:noFill/>
          </a:ln>
        </p:spPr>
      </p:pic>
      <p:pic>
        <p:nvPicPr>
          <p:cNvPr id="116" name="Shape 116"/>
          <p:cNvPicPr preferRelativeResize="0"/>
          <p:nvPr/>
        </p:nvPicPr>
        <p:blipFill>
          <a:blip r:embed="rId19">
            <a:alphaModFix/>
          </a:blip>
          <a:stretch>
            <a:fillRect/>
          </a:stretch>
        </p:blipFill>
        <p:spPr>
          <a:xfrm>
            <a:off x="3192213" y="4006982"/>
            <a:ext cx="945519" cy="1106585"/>
          </a:xfrm>
          <a:prstGeom prst="rect">
            <a:avLst/>
          </a:prstGeom>
          <a:noFill/>
          <a:ln>
            <a:noFill/>
          </a:ln>
        </p:spPr>
      </p:pic>
      <p:sp>
        <p:nvSpPr>
          <p:cNvPr id="117" name="Shape 117"/>
          <p:cNvSpPr/>
          <p:nvPr/>
        </p:nvSpPr>
        <p:spPr>
          <a:xfrm>
            <a:off x="256250" y="1018088"/>
            <a:ext cx="1939200" cy="28680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8" name="Shape 118"/>
          <p:cNvSpPr txBox="1"/>
          <p:nvPr/>
        </p:nvSpPr>
        <p:spPr>
          <a:xfrm>
            <a:off x="408625" y="1199925"/>
            <a:ext cx="1566000" cy="24063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3F3F3"/>
                </a:solidFill>
              </a:rPr>
              <a:t>Sweepers are heroes who wields an axe and cleaves his enemies who stands in his way.</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The design for them would be heavily focus on brute force, heavy armoured knights.</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The shapes would be upside triangle to get that bigger upper body as they’re strong but also slow.</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The Sweeper colour is based around red as it suits the aesthetic of brute warriors.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Shape 12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Striker(Hero)</a:t>
            </a:r>
          </a:p>
        </p:txBody>
      </p:sp>
      <p:pic>
        <p:nvPicPr>
          <p:cNvPr id="124" name="Shape 124"/>
          <p:cNvPicPr preferRelativeResize="0"/>
          <p:nvPr/>
        </p:nvPicPr>
        <p:blipFill>
          <a:blip r:embed="rId4">
            <a:alphaModFix/>
          </a:blip>
          <a:stretch>
            <a:fillRect/>
          </a:stretch>
        </p:blipFill>
        <p:spPr>
          <a:xfrm>
            <a:off x="7898625" y="1"/>
            <a:ext cx="1270125" cy="5143499"/>
          </a:xfrm>
          <a:prstGeom prst="rect">
            <a:avLst/>
          </a:prstGeom>
          <a:noFill/>
          <a:ln>
            <a:noFill/>
          </a:ln>
        </p:spPr>
      </p:pic>
      <p:pic>
        <p:nvPicPr>
          <p:cNvPr id="125" name="Shape 125"/>
          <p:cNvPicPr preferRelativeResize="0"/>
          <p:nvPr/>
        </p:nvPicPr>
        <p:blipFill>
          <a:blip r:embed="rId5">
            <a:alphaModFix/>
          </a:blip>
          <a:stretch>
            <a:fillRect/>
          </a:stretch>
        </p:blipFill>
        <p:spPr>
          <a:xfrm>
            <a:off x="3345612" y="3168476"/>
            <a:ext cx="1393174" cy="1968743"/>
          </a:xfrm>
          <a:prstGeom prst="rect">
            <a:avLst/>
          </a:prstGeom>
          <a:noFill/>
          <a:ln>
            <a:noFill/>
          </a:ln>
        </p:spPr>
      </p:pic>
      <p:pic>
        <p:nvPicPr>
          <p:cNvPr id="126" name="Shape 126"/>
          <p:cNvPicPr preferRelativeResize="0"/>
          <p:nvPr/>
        </p:nvPicPr>
        <p:blipFill>
          <a:blip r:embed="rId6">
            <a:alphaModFix/>
          </a:blip>
          <a:stretch>
            <a:fillRect/>
          </a:stretch>
        </p:blipFill>
        <p:spPr>
          <a:xfrm>
            <a:off x="5353532" y="-1562"/>
            <a:ext cx="1536224" cy="1536224"/>
          </a:xfrm>
          <a:prstGeom prst="rect">
            <a:avLst/>
          </a:prstGeom>
          <a:noFill/>
          <a:ln>
            <a:noFill/>
          </a:ln>
        </p:spPr>
      </p:pic>
      <p:pic>
        <p:nvPicPr>
          <p:cNvPr id="127" name="Shape 127"/>
          <p:cNvPicPr preferRelativeResize="0"/>
          <p:nvPr/>
        </p:nvPicPr>
        <p:blipFill>
          <a:blip r:embed="rId7">
            <a:alphaModFix/>
          </a:blip>
          <a:stretch>
            <a:fillRect/>
          </a:stretch>
        </p:blipFill>
        <p:spPr>
          <a:xfrm>
            <a:off x="3960347" y="305572"/>
            <a:ext cx="1393183" cy="1291907"/>
          </a:xfrm>
          <a:prstGeom prst="rect">
            <a:avLst/>
          </a:prstGeom>
          <a:noFill/>
          <a:ln>
            <a:noFill/>
          </a:ln>
        </p:spPr>
      </p:pic>
      <p:pic>
        <p:nvPicPr>
          <p:cNvPr id="128" name="Shape 128"/>
          <p:cNvPicPr preferRelativeResize="0"/>
          <p:nvPr/>
        </p:nvPicPr>
        <p:blipFill>
          <a:blip r:embed="rId8">
            <a:alphaModFix/>
          </a:blip>
          <a:stretch>
            <a:fillRect/>
          </a:stretch>
        </p:blipFill>
        <p:spPr>
          <a:xfrm>
            <a:off x="6231177" y="2706925"/>
            <a:ext cx="1713235" cy="2424025"/>
          </a:xfrm>
          <a:prstGeom prst="rect">
            <a:avLst/>
          </a:prstGeom>
          <a:noFill/>
          <a:ln>
            <a:noFill/>
          </a:ln>
        </p:spPr>
      </p:pic>
      <p:pic>
        <p:nvPicPr>
          <p:cNvPr id="129" name="Shape 129"/>
          <p:cNvPicPr preferRelativeResize="0"/>
          <p:nvPr/>
        </p:nvPicPr>
        <p:blipFill>
          <a:blip r:embed="rId9">
            <a:alphaModFix/>
          </a:blip>
          <a:stretch>
            <a:fillRect/>
          </a:stretch>
        </p:blipFill>
        <p:spPr>
          <a:xfrm>
            <a:off x="2962975" y="2240951"/>
            <a:ext cx="898828" cy="1333900"/>
          </a:xfrm>
          <a:prstGeom prst="rect">
            <a:avLst/>
          </a:prstGeom>
          <a:noFill/>
          <a:ln>
            <a:noFill/>
          </a:ln>
        </p:spPr>
      </p:pic>
      <p:pic>
        <p:nvPicPr>
          <p:cNvPr id="130" name="Shape 130"/>
          <p:cNvPicPr preferRelativeResize="0"/>
          <p:nvPr/>
        </p:nvPicPr>
        <p:blipFill>
          <a:blip r:embed="rId10">
            <a:alphaModFix/>
          </a:blip>
          <a:stretch>
            <a:fillRect/>
          </a:stretch>
        </p:blipFill>
        <p:spPr>
          <a:xfrm>
            <a:off x="1177112" y="3777579"/>
            <a:ext cx="2168486" cy="1291900"/>
          </a:xfrm>
          <a:prstGeom prst="rect">
            <a:avLst/>
          </a:prstGeom>
          <a:noFill/>
          <a:ln>
            <a:noFill/>
          </a:ln>
        </p:spPr>
      </p:pic>
      <p:pic>
        <p:nvPicPr>
          <p:cNvPr id="131" name="Shape 131"/>
          <p:cNvPicPr preferRelativeResize="0"/>
          <p:nvPr/>
        </p:nvPicPr>
        <p:blipFill>
          <a:blip r:embed="rId11">
            <a:alphaModFix/>
          </a:blip>
          <a:stretch>
            <a:fillRect/>
          </a:stretch>
        </p:blipFill>
        <p:spPr>
          <a:xfrm>
            <a:off x="4842171" y="1433500"/>
            <a:ext cx="1105450" cy="1870400"/>
          </a:xfrm>
          <a:prstGeom prst="rect">
            <a:avLst/>
          </a:prstGeom>
          <a:noFill/>
          <a:ln>
            <a:noFill/>
          </a:ln>
        </p:spPr>
      </p:pic>
      <p:pic>
        <p:nvPicPr>
          <p:cNvPr id="132" name="Shape 132"/>
          <p:cNvPicPr preferRelativeResize="0"/>
          <p:nvPr/>
        </p:nvPicPr>
        <p:blipFill>
          <a:blip r:embed="rId12">
            <a:alphaModFix/>
          </a:blip>
          <a:stretch>
            <a:fillRect/>
          </a:stretch>
        </p:blipFill>
        <p:spPr>
          <a:xfrm>
            <a:off x="3812043" y="1465524"/>
            <a:ext cx="1128000" cy="2311896"/>
          </a:xfrm>
          <a:prstGeom prst="rect">
            <a:avLst/>
          </a:prstGeom>
          <a:noFill/>
          <a:ln>
            <a:noFill/>
          </a:ln>
        </p:spPr>
      </p:pic>
      <p:pic>
        <p:nvPicPr>
          <p:cNvPr id="133" name="Shape 133"/>
          <p:cNvPicPr preferRelativeResize="0"/>
          <p:nvPr/>
        </p:nvPicPr>
        <p:blipFill>
          <a:blip r:embed="rId13">
            <a:alphaModFix/>
          </a:blip>
          <a:stretch>
            <a:fillRect/>
          </a:stretch>
        </p:blipFill>
        <p:spPr>
          <a:xfrm>
            <a:off x="2500824" y="1131759"/>
            <a:ext cx="1614399" cy="1150853"/>
          </a:xfrm>
          <a:prstGeom prst="rect">
            <a:avLst/>
          </a:prstGeom>
          <a:noFill/>
          <a:ln>
            <a:noFill/>
          </a:ln>
        </p:spPr>
      </p:pic>
      <p:pic>
        <p:nvPicPr>
          <p:cNvPr id="134" name="Shape 134"/>
          <p:cNvPicPr preferRelativeResize="0"/>
          <p:nvPr/>
        </p:nvPicPr>
        <p:blipFill>
          <a:blip r:embed="rId14">
            <a:alphaModFix/>
          </a:blip>
          <a:stretch>
            <a:fillRect/>
          </a:stretch>
        </p:blipFill>
        <p:spPr>
          <a:xfrm>
            <a:off x="6880050" y="-1550"/>
            <a:ext cx="1105450" cy="1693479"/>
          </a:xfrm>
          <a:prstGeom prst="rect">
            <a:avLst/>
          </a:prstGeom>
          <a:noFill/>
          <a:ln>
            <a:noFill/>
          </a:ln>
        </p:spPr>
      </p:pic>
      <p:pic>
        <p:nvPicPr>
          <p:cNvPr id="135" name="Shape 135"/>
          <p:cNvPicPr preferRelativeResize="0"/>
          <p:nvPr/>
        </p:nvPicPr>
        <p:blipFill>
          <a:blip r:embed="rId15">
            <a:alphaModFix/>
          </a:blip>
          <a:stretch>
            <a:fillRect/>
          </a:stretch>
        </p:blipFill>
        <p:spPr>
          <a:xfrm>
            <a:off x="5891225" y="1373025"/>
            <a:ext cx="2053174" cy="1333901"/>
          </a:xfrm>
          <a:prstGeom prst="rect">
            <a:avLst/>
          </a:prstGeom>
          <a:noFill/>
          <a:ln>
            <a:noFill/>
          </a:ln>
        </p:spPr>
      </p:pic>
      <p:pic>
        <p:nvPicPr>
          <p:cNvPr id="136" name="Shape 136"/>
          <p:cNvPicPr preferRelativeResize="0"/>
          <p:nvPr/>
        </p:nvPicPr>
        <p:blipFill>
          <a:blip r:embed="rId16">
            <a:alphaModFix/>
          </a:blip>
          <a:stretch>
            <a:fillRect/>
          </a:stretch>
        </p:blipFill>
        <p:spPr>
          <a:xfrm>
            <a:off x="5831005" y="2152001"/>
            <a:ext cx="914117" cy="1333900"/>
          </a:xfrm>
          <a:prstGeom prst="rect">
            <a:avLst/>
          </a:prstGeom>
          <a:noFill/>
          <a:ln>
            <a:noFill/>
          </a:ln>
        </p:spPr>
      </p:pic>
      <p:pic>
        <p:nvPicPr>
          <p:cNvPr id="137" name="Shape 137"/>
          <p:cNvPicPr preferRelativeResize="0"/>
          <p:nvPr/>
        </p:nvPicPr>
        <p:blipFill>
          <a:blip r:embed="rId17">
            <a:alphaModFix/>
          </a:blip>
          <a:stretch>
            <a:fillRect/>
          </a:stretch>
        </p:blipFill>
        <p:spPr>
          <a:xfrm>
            <a:off x="4694950" y="3162250"/>
            <a:ext cx="1614395" cy="1935025"/>
          </a:xfrm>
          <a:prstGeom prst="rect">
            <a:avLst/>
          </a:prstGeom>
          <a:noFill/>
          <a:ln>
            <a:noFill/>
          </a:ln>
        </p:spPr>
      </p:pic>
      <p:sp>
        <p:nvSpPr>
          <p:cNvPr id="138" name="Shape 138"/>
          <p:cNvSpPr/>
          <p:nvPr/>
        </p:nvSpPr>
        <p:spPr>
          <a:xfrm>
            <a:off x="311700" y="965350"/>
            <a:ext cx="2122200" cy="27477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9" name="Shape 139"/>
          <p:cNvSpPr txBox="1"/>
          <p:nvPr/>
        </p:nvSpPr>
        <p:spPr>
          <a:xfrm>
            <a:off x="551325" y="1122100"/>
            <a:ext cx="1653900" cy="23637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3F3F3"/>
                </a:solidFill>
              </a:rPr>
              <a:t>Strikers are heroes who wields a sword to quickly strike through their enemies as well taking down bigger ones as they specialise in damage.</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The design is more focused around light armour and a touch of mobility.</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Shape of the character is slim as he is swiftly and mobile.</a:t>
            </a:r>
          </a:p>
          <a:p>
            <a:pPr lvl="0" rtl="0">
              <a:spcBef>
                <a:spcPts val="0"/>
              </a:spcBef>
              <a:buNone/>
            </a:pPr>
            <a:r>
              <a:t/>
            </a:r>
            <a:endParaRPr sz="800">
              <a:solidFill>
                <a:srgbClr val="F3F3F3"/>
              </a:solidFill>
            </a:endParaRPr>
          </a:p>
          <a:p>
            <a:pPr lvl="0" rtl="0">
              <a:spcBef>
                <a:spcPts val="0"/>
              </a:spcBef>
              <a:buNone/>
            </a:pPr>
            <a:r>
              <a:rPr lang="en" sz="800">
                <a:solidFill>
                  <a:srgbClr val="F3F3F3"/>
                </a:solidFill>
              </a:rPr>
              <a:t>Strikers colour is based around blue as it shows he flows and zealous as he quickly get to big monsters and take them before they become a huge threat.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Weapons</a:t>
            </a:r>
          </a:p>
        </p:txBody>
      </p:sp>
      <p:pic>
        <p:nvPicPr>
          <p:cNvPr id="145" name="Shape 145"/>
          <p:cNvPicPr preferRelativeResize="0"/>
          <p:nvPr/>
        </p:nvPicPr>
        <p:blipFill rotWithShape="1">
          <a:blip r:embed="rId4">
            <a:alphaModFix/>
          </a:blip>
          <a:srcRect b="26605" l="0" r="68167" t="40507"/>
          <a:stretch/>
        </p:blipFill>
        <p:spPr>
          <a:xfrm>
            <a:off x="7897048" y="583638"/>
            <a:ext cx="1067524" cy="1102915"/>
          </a:xfrm>
          <a:prstGeom prst="rect">
            <a:avLst/>
          </a:prstGeom>
          <a:noFill/>
          <a:ln>
            <a:noFill/>
          </a:ln>
        </p:spPr>
      </p:pic>
      <p:pic>
        <p:nvPicPr>
          <p:cNvPr id="146" name="Shape 146"/>
          <p:cNvPicPr preferRelativeResize="0"/>
          <p:nvPr/>
        </p:nvPicPr>
        <p:blipFill rotWithShape="1">
          <a:blip r:embed="rId5">
            <a:alphaModFix/>
          </a:blip>
          <a:srcRect b="41135" l="65038" r="0" t="32478"/>
          <a:stretch/>
        </p:blipFill>
        <p:spPr>
          <a:xfrm>
            <a:off x="6446315" y="583625"/>
            <a:ext cx="1461372" cy="1102943"/>
          </a:xfrm>
          <a:prstGeom prst="rect">
            <a:avLst/>
          </a:prstGeom>
          <a:noFill/>
          <a:ln>
            <a:noFill/>
          </a:ln>
        </p:spPr>
      </p:pic>
      <p:pic>
        <p:nvPicPr>
          <p:cNvPr id="147" name="Shape 147"/>
          <p:cNvPicPr preferRelativeResize="0"/>
          <p:nvPr/>
        </p:nvPicPr>
        <p:blipFill rotWithShape="1">
          <a:blip r:embed="rId6">
            <a:alphaModFix/>
          </a:blip>
          <a:srcRect b="0" l="4304" r="66803" t="0"/>
          <a:stretch/>
        </p:blipFill>
        <p:spPr>
          <a:xfrm rot="5400000">
            <a:off x="7355028" y="1213591"/>
            <a:ext cx="719512" cy="2499581"/>
          </a:xfrm>
          <a:prstGeom prst="rect">
            <a:avLst/>
          </a:prstGeom>
          <a:noFill/>
          <a:ln>
            <a:noFill/>
          </a:ln>
        </p:spPr>
      </p:pic>
      <p:pic>
        <p:nvPicPr>
          <p:cNvPr id="148" name="Shape 148"/>
          <p:cNvPicPr preferRelativeResize="0"/>
          <p:nvPr/>
        </p:nvPicPr>
        <p:blipFill>
          <a:blip r:embed="rId7">
            <a:alphaModFix/>
          </a:blip>
          <a:stretch>
            <a:fillRect/>
          </a:stretch>
        </p:blipFill>
        <p:spPr>
          <a:xfrm>
            <a:off x="3887279" y="2823137"/>
            <a:ext cx="2215747" cy="1926688"/>
          </a:xfrm>
          <a:prstGeom prst="rect">
            <a:avLst/>
          </a:prstGeom>
          <a:noFill/>
          <a:ln>
            <a:noFill/>
          </a:ln>
        </p:spPr>
      </p:pic>
      <p:pic>
        <p:nvPicPr>
          <p:cNvPr id="149" name="Shape 149"/>
          <p:cNvPicPr preferRelativeResize="0"/>
          <p:nvPr/>
        </p:nvPicPr>
        <p:blipFill>
          <a:blip r:embed="rId8">
            <a:alphaModFix/>
          </a:blip>
          <a:stretch>
            <a:fillRect/>
          </a:stretch>
        </p:blipFill>
        <p:spPr>
          <a:xfrm>
            <a:off x="6103039" y="2823140"/>
            <a:ext cx="2861524" cy="1926685"/>
          </a:xfrm>
          <a:prstGeom prst="rect">
            <a:avLst/>
          </a:prstGeom>
          <a:noFill/>
          <a:ln>
            <a:noFill/>
          </a:ln>
        </p:spPr>
      </p:pic>
      <p:pic>
        <p:nvPicPr>
          <p:cNvPr id="150" name="Shape 150"/>
          <p:cNvPicPr preferRelativeResize="0"/>
          <p:nvPr/>
        </p:nvPicPr>
        <p:blipFill rotWithShape="1">
          <a:blip r:embed="rId9">
            <a:alphaModFix/>
          </a:blip>
          <a:srcRect b="0" l="60837" r="18641" t="0"/>
          <a:stretch/>
        </p:blipFill>
        <p:spPr>
          <a:xfrm rot="5400000">
            <a:off x="7459256" y="627080"/>
            <a:ext cx="511057" cy="2499581"/>
          </a:xfrm>
          <a:prstGeom prst="rect">
            <a:avLst/>
          </a:prstGeom>
          <a:noFill/>
          <a:ln>
            <a:noFill/>
          </a:ln>
        </p:spPr>
      </p:pic>
      <p:pic>
        <p:nvPicPr>
          <p:cNvPr id="151" name="Shape 151"/>
          <p:cNvPicPr preferRelativeResize="0"/>
          <p:nvPr/>
        </p:nvPicPr>
        <p:blipFill rotWithShape="1">
          <a:blip r:embed="rId10">
            <a:alphaModFix/>
          </a:blip>
          <a:srcRect b="4921" l="0" r="0" t="4449"/>
          <a:stretch/>
        </p:blipFill>
        <p:spPr>
          <a:xfrm>
            <a:off x="2017988" y="2823133"/>
            <a:ext cx="1869295" cy="1926676"/>
          </a:xfrm>
          <a:prstGeom prst="rect">
            <a:avLst/>
          </a:prstGeom>
          <a:noFill/>
          <a:ln>
            <a:noFill/>
          </a:ln>
        </p:spPr>
      </p:pic>
      <p:pic>
        <p:nvPicPr>
          <p:cNvPr id="152" name="Shape 152"/>
          <p:cNvPicPr preferRelativeResize="0"/>
          <p:nvPr/>
        </p:nvPicPr>
        <p:blipFill>
          <a:blip r:embed="rId11">
            <a:alphaModFix/>
          </a:blip>
          <a:stretch>
            <a:fillRect/>
          </a:stretch>
        </p:blipFill>
        <p:spPr>
          <a:xfrm>
            <a:off x="2017975" y="583638"/>
            <a:ext cx="2239494" cy="2239498"/>
          </a:xfrm>
          <a:prstGeom prst="rect">
            <a:avLst/>
          </a:prstGeom>
          <a:noFill/>
          <a:ln>
            <a:noFill/>
          </a:ln>
        </p:spPr>
      </p:pic>
      <p:pic>
        <p:nvPicPr>
          <p:cNvPr id="153" name="Shape 153"/>
          <p:cNvPicPr preferRelativeResize="0"/>
          <p:nvPr/>
        </p:nvPicPr>
        <p:blipFill>
          <a:blip r:embed="rId12">
            <a:alphaModFix/>
          </a:blip>
          <a:stretch>
            <a:fillRect/>
          </a:stretch>
        </p:blipFill>
        <p:spPr>
          <a:xfrm>
            <a:off x="4225499" y="583638"/>
            <a:ext cx="2239494" cy="2239498"/>
          </a:xfrm>
          <a:prstGeom prst="rect">
            <a:avLst/>
          </a:prstGeom>
          <a:noFill/>
          <a:ln>
            <a:noFill/>
          </a:ln>
        </p:spPr>
      </p:pic>
      <p:sp>
        <p:nvSpPr>
          <p:cNvPr id="154" name="Shape 154"/>
          <p:cNvSpPr/>
          <p:nvPr/>
        </p:nvSpPr>
        <p:spPr>
          <a:xfrm>
            <a:off x="311700" y="1218300"/>
            <a:ext cx="1385700" cy="33756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55" name="Shape 155"/>
          <p:cNvSpPr txBox="1"/>
          <p:nvPr/>
        </p:nvSpPr>
        <p:spPr>
          <a:xfrm>
            <a:off x="409050" y="1306050"/>
            <a:ext cx="1191000" cy="32001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FFFFF"/>
                </a:solidFill>
              </a:rPr>
              <a:t>Exaggerated proportions with low poly meshes help create the stylised aesthetic</a:t>
            </a:r>
          </a:p>
          <a:p>
            <a:pPr lvl="0" rtl="0">
              <a:spcBef>
                <a:spcPts val="0"/>
              </a:spcBef>
              <a:buNone/>
            </a:pPr>
            <a:r>
              <a:t/>
            </a:r>
            <a:endParaRPr sz="800">
              <a:solidFill>
                <a:srgbClr val="FFFFFF"/>
              </a:solidFill>
            </a:endParaRPr>
          </a:p>
          <a:p>
            <a:pPr lvl="0" rtl="0">
              <a:spcBef>
                <a:spcPts val="0"/>
              </a:spcBef>
              <a:buNone/>
            </a:pPr>
            <a:r>
              <a:rPr lang="en" sz="800">
                <a:solidFill>
                  <a:srgbClr val="FFFFFF"/>
                </a:solidFill>
              </a:rPr>
              <a:t>Very blocked out colours and shapes</a:t>
            </a:r>
            <a:br>
              <a:rPr lang="en" sz="800">
                <a:solidFill>
                  <a:srgbClr val="FFFFFF"/>
                </a:solidFill>
              </a:rPr>
            </a:br>
            <a:br>
              <a:rPr lang="en" sz="800">
                <a:solidFill>
                  <a:srgbClr val="FFFFFF"/>
                </a:solidFill>
              </a:rPr>
            </a:br>
            <a:r>
              <a:rPr lang="en" sz="800">
                <a:solidFill>
                  <a:srgbClr val="FFFFFF"/>
                </a:solidFill>
              </a:rPr>
              <a:t>A lot of steel materials to give the weapon more diverse shape</a:t>
            </a:r>
          </a:p>
          <a:p>
            <a:pPr lvl="0" rtl="0">
              <a:spcBef>
                <a:spcPts val="0"/>
              </a:spcBef>
              <a:buNone/>
            </a:pPr>
            <a:r>
              <a:t/>
            </a:r>
            <a:endParaRPr sz="800">
              <a:solidFill>
                <a:srgbClr val="FFFFFF"/>
              </a:solidFill>
            </a:endParaRPr>
          </a:p>
          <a:p>
            <a:pPr lvl="0" rtl="0">
              <a:spcBef>
                <a:spcPts val="0"/>
              </a:spcBef>
              <a:buNone/>
            </a:pPr>
            <a:r>
              <a:rPr lang="en" sz="800">
                <a:solidFill>
                  <a:srgbClr val="FFFFFF"/>
                </a:solidFill>
              </a:rPr>
              <a:t>Exaggerated proportions also create much more interesting shapes for weapons, creating interest</a:t>
            </a:r>
          </a:p>
          <a:p>
            <a:pPr lvl="0" rtl="0">
              <a:spcBef>
                <a:spcPts val="0"/>
              </a:spcBef>
              <a:buNone/>
            </a:pPr>
            <a:r>
              <a:t/>
            </a:r>
            <a:endParaRPr sz="800">
              <a:solidFill>
                <a:srgbClr val="FFFFFF"/>
              </a:solidFill>
            </a:endParaRPr>
          </a:p>
          <a:p>
            <a:pPr lvl="0" rtl="0">
              <a:spcBef>
                <a:spcPts val="0"/>
              </a:spcBef>
              <a:buNone/>
            </a:pPr>
            <a:r>
              <a:t/>
            </a:r>
            <a:endParaRPr sz="800">
              <a:solidFill>
                <a:srgbClr val="FFFFFF"/>
              </a:solidFill>
            </a:endParaRPr>
          </a:p>
          <a:p>
            <a:pPr lvl="0" rtl="0">
              <a:spcBef>
                <a:spcPts val="0"/>
              </a:spcBef>
              <a:buNone/>
            </a:pPr>
            <a:r>
              <a:t/>
            </a:r>
            <a:endParaRPr sz="800">
              <a:solidFill>
                <a:srgbClr val="FFFFFF"/>
              </a:solidFill>
            </a:endParaRPr>
          </a:p>
        </p:txBody>
      </p:sp>
      <p:pic>
        <p:nvPicPr>
          <p:cNvPr id="156" name="Shape 156"/>
          <p:cNvPicPr preferRelativeResize="0"/>
          <p:nvPr/>
        </p:nvPicPr>
        <p:blipFill>
          <a:blip r:embed="rId13">
            <a:alphaModFix/>
          </a:blip>
          <a:stretch>
            <a:fillRect/>
          </a:stretch>
        </p:blipFill>
        <p:spPr>
          <a:xfrm>
            <a:off x="6213100" y="2823123"/>
            <a:ext cx="979760" cy="879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 name="Shape 160"/>
        <p:cNvGrpSpPr/>
        <p:nvPr/>
      </p:nvGrpSpPr>
      <p:grpSpPr>
        <a:xfrm>
          <a:off x="0" y="0"/>
          <a:ext cx="0" cy="0"/>
          <a:chOff x="0" y="0"/>
          <a:chExt cx="0" cy="0"/>
        </a:xfrm>
      </p:grpSpPr>
      <p:pic>
        <p:nvPicPr>
          <p:cNvPr descr="Concepts small.jpg" id="161" name="Shape 161"/>
          <p:cNvPicPr preferRelativeResize="0"/>
          <p:nvPr/>
        </p:nvPicPr>
        <p:blipFill>
          <a:blip r:embed="rId4">
            <a:alphaModFix/>
          </a:blip>
          <a:stretch>
            <a:fillRect/>
          </a:stretch>
        </p:blipFill>
        <p:spPr>
          <a:xfrm>
            <a:off x="175325" y="300275"/>
            <a:ext cx="8766928" cy="46141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Shape 166"/>
          <p:cNvSpPr txBox="1"/>
          <p:nvPr>
            <p:ph type="title"/>
          </p:nvPr>
        </p:nvSpPr>
        <p:spPr>
          <a:xfrm>
            <a:off x="228600" y="152400"/>
            <a:ext cx="8520600" cy="572700"/>
          </a:xfrm>
          <a:prstGeom prst="rect">
            <a:avLst/>
          </a:prstGeom>
        </p:spPr>
        <p:txBody>
          <a:bodyPr anchorCtr="0" anchor="t" bIns="91425" lIns="91425" rIns="91425" wrap="square" tIns="91425">
            <a:noAutofit/>
          </a:bodyPr>
          <a:lstStyle/>
          <a:p>
            <a:pPr lvl="0" rtl="0">
              <a:spcBef>
                <a:spcPts val="0"/>
              </a:spcBef>
              <a:buNone/>
            </a:pPr>
            <a:r>
              <a:rPr lang="en">
                <a:latin typeface="Permanent Marker"/>
                <a:ea typeface="Permanent Marker"/>
                <a:cs typeface="Permanent Marker"/>
                <a:sym typeface="Permanent Marker"/>
              </a:rPr>
              <a:t>Enemies</a:t>
            </a:r>
          </a:p>
        </p:txBody>
      </p:sp>
      <p:pic>
        <p:nvPicPr>
          <p:cNvPr id="167" name="Shape 167"/>
          <p:cNvPicPr preferRelativeResize="0"/>
          <p:nvPr/>
        </p:nvPicPr>
        <p:blipFill>
          <a:blip r:embed="rId4">
            <a:alphaModFix/>
          </a:blip>
          <a:stretch>
            <a:fillRect/>
          </a:stretch>
        </p:blipFill>
        <p:spPr>
          <a:xfrm>
            <a:off x="6745000" y="146100"/>
            <a:ext cx="2087289" cy="2013549"/>
          </a:xfrm>
          <a:prstGeom prst="rect">
            <a:avLst/>
          </a:prstGeom>
          <a:noFill/>
          <a:ln>
            <a:noFill/>
          </a:ln>
        </p:spPr>
      </p:pic>
      <p:pic>
        <p:nvPicPr>
          <p:cNvPr id="168" name="Shape 168"/>
          <p:cNvPicPr preferRelativeResize="0"/>
          <p:nvPr/>
        </p:nvPicPr>
        <p:blipFill>
          <a:blip r:embed="rId5">
            <a:alphaModFix/>
          </a:blip>
          <a:stretch>
            <a:fillRect/>
          </a:stretch>
        </p:blipFill>
        <p:spPr>
          <a:xfrm>
            <a:off x="4404746" y="146100"/>
            <a:ext cx="2340250" cy="2013549"/>
          </a:xfrm>
          <a:prstGeom prst="rect">
            <a:avLst/>
          </a:prstGeom>
          <a:noFill/>
          <a:ln>
            <a:noFill/>
          </a:ln>
        </p:spPr>
      </p:pic>
      <p:sp>
        <p:nvSpPr>
          <p:cNvPr id="169" name="Shape 169"/>
          <p:cNvSpPr/>
          <p:nvPr/>
        </p:nvSpPr>
        <p:spPr>
          <a:xfrm>
            <a:off x="381000" y="848375"/>
            <a:ext cx="1385700" cy="2954400"/>
          </a:xfrm>
          <a:prstGeom prst="roundRect">
            <a:avLst>
              <a:gd fmla="val 16667" name="adj"/>
            </a:avLst>
          </a:prstGeom>
          <a:solidFill>
            <a:srgbClr val="43434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170" name="Shape 170"/>
          <p:cNvPicPr preferRelativeResize="0"/>
          <p:nvPr/>
        </p:nvPicPr>
        <p:blipFill>
          <a:blip r:embed="rId6">
            <a:alphaModFix/>
          </a:blip>
          <a:stretch>
            <a:fillRect/>
          </a:stretch>
        </p:blipFill>
        <p:spPr>
          <a:xfrm>
            <a:off x="1830850" y="2091100"/>
            <a:ext cx="1470419" cy="1722025"/>
          </a:xfrm>
          <a:prstGeom prst="rect">
            <a:avLst/>
          </a:prstGeom>
          <a:noFill/>
          <a:ln>
            <a:noFill/>
          </a:ln>
        </p:spPr>
      </p:pic>
      <p:pic>
        <p:nvPicPr>
          <p:cNvPr id="171" name="Shape 171"/>
          <p:cNvPicPr preferRelativeResize="0"/>
          <p:nvPr/>
        </p:nvPicPr>
        <p:blipFill>
          <a:blip r:embed="rId7">
            <a:alphaModFix/>
          </a:blip>
          <a:stretch>
            <a:fillRect/>
          </a:stretch>
        </p:blipFill>
        <p:spPr>
          <a:xfrm>
            <a:off x="3273467" y="2091101"/>
            <a:ext cx="2308608" cy="1722022"/>
          </a:xfrm>
          <a:prstGeom prst="rect">
            <a:avLst/>
          </a:prstGeom>
          <a:noFill/>
          <a:ln>
            <a:noFill/>
          </a:ln>
        </p:spPr>
      </p:pic>
      <p:pic>
        <p:nvPicPr>
          <p:cNvPr id="172" name="Shape 172"/>
          <p:cNvPicPr preferRelativeResize="0"/>
          <p:nvPr/>
        </p:nvPicPr>
        <p:blipFill>
          <a:blip r:embed="rId8">
            <a:alphaModFix/>
          </a:blip>
          <a:stretch>
            <a:fillRect/>
          </a:stretch>
        </p:blipFill>
        <p:spPr>
          <a:xfrm>
            <a:off x="6237150" y="3660725"/>
            <a:ext cx="2585300" cy="1292650"/>
          </a:xfrm>
          <a:prstGeom prst="rect">
            <a:avLst/>
          </a:prstGeom>
          <a:noFill/>
          <a:ln>
            <a:noFill/>
          </a:ln>
        </p:spPr>
      </p:pic>
      <p:pic>
        <p:nvPicPr>
          <p:cNvPr id="173" name="Shape 173"/>
          <p:cNvPicPr preferRelativeResize="0"/>
          <p:nvPr/>
        </p:nvPicPr>
        <p:blipFill>
          <a:blip r:embed="rId9">
            <a:alphaModFix/>
          </a:blip>
          <a:stretch>
            <a:fillRect/>
          </a:stretch>
        </p:blipFill>
        <p:spPr>
          <a:xfrm>
            <a:off x="3022294" y="437625"/>
            <a:ext cx="1769082" cy="1722025"/>
          </a:xfrm>
          <a:prstGeom prst="rect">
            <a:avLst/>
          </a:prstGeom>
          <a:noFill/>
          <a:ln>
            <a:noFill/>
          </a:ln>
        </p:spPr>
      </p:pic>
      <p:sp>
        <p:nvSpPr>
          <p:cNvPr id="174" name="Shape 174"/>
          <p:cNvSpPr txBox="1"/>
          <p:nvPr/>
        </p:nvSpPr>
        <p:spPr>
          <a:xfrm>
            <a:off x="498625" y="943550"/>
            <a:ext cx="1147200" cy="2726700"/>
          </a:xfrm>
          <a:prstGeom prst="rect">
            <a:avLst/>
          </a:prstGeom>
          <a:noFill/>
          <a:ln>
            <a:noFill/>
          </a:ln>
        </p:spPr>
        <p:txBody>
          <a:bodyPr anchorCtr="0" anchor="t" bIns="91425" lIns="91425" rIns="91425" wrap="square" tIns="91425">
            <a:noAutofit/>
          </a:bodyPr>
          <a:lstStyle/>
          <a:p>
            <a:pPr lvl="0" rtl="0">
              <a:spcBef>
                <a:spcPts val="0"/>
              </a:spcBef>
              <a:buNone/>
            </a:pPr>
            <a:r>
              <a:rPr lang="en" sz="800">
                <a:solidFill>
                  <a:srgbClr val="FFFFFF"/>
                </a:solidFill>
              </a:rPr>
              <a:t>Avoid generic characters by exaggerating features, armor and clothing (eg. Skeletons, Orcs)</a:t>
            </a:r>
            <a:br>
              <a:rPr lang="en" sz="800">
                <a:solidFill>
                  <a:srgbClr val="FFFFFF"/>
                </a:solidFill>
              </a:rPr>
            </a:br>
            <a:br>
              <a:rPr lang="en" sz="800">
                <a:solidFill>
                  <a:srgbClr val="FFFFFF"/>
                </a:solidFill>
              </a:rPr>
            </a:br>
            <a:r>
              <a:rPr lang="en" sz="800">
                <a:solidFill>
                  <a:srgbClr val="FFFFFF"/>
                </a:solidFill>
              </a:rPr>
              <a:t>Identify enemies by darker colour choices compared to heroes</a:t>
            </a:r>
            <a:br>
              <a:rPr lang="en" sz="800">
                <a:solidFill>
                  <a:srgbClr val="FFFFFF"/>
                </a:solidFill>
              </a:rPr>
            </a:br>
            <a:br>
              <a:rPr lang="en" sz="800">
                <a:solidFill>
                  <a:srgbClr val="FFFFFF"/>
                </a:solidFill>
              </a:rPr>
            </a:br>
            <a:r>
              <a:rPr lang="en" sz="800">
                <a:solidFill>
                  <a:srgbClr val="FFFFFF"/>
                </a:solidFill>
              </a:rPr>
              <a:t>Tattered clothing and dark imagery to help sell the evil in the characters</a:t>
            </a:r>
          </a:p>
          <a:p>
            <a:pPr lvl="0" rtl="0">
              <a:spcBef>
                <a:spcPts val="0"/>
              </a:spcBef>
              <a:buNone/>
            </a:pPr>
            <a:r>
              <a:t/>
            </a:r>
            <a:endParaRPr sz="800">
              <a:solidFill>
                <a:srgbClr val="FFFFFF"/>
              </a:solidFill>
            </a:endParaRPr>
          </a:p>
          <a:p>
            <a:pPr lvl="0" rtl="0">
              <a:spcBef>
                <a:spcPts val="0"/>
              </a:spcBef>
              <a:buNone/>
            </a:pPr>
            <a:r>
              <a:rPr lang="en" sz="800">
                <a:solidFill>
                  <a:srgbClr val="FFFFFF"/>
                </a:solidFill>
              </a:rPr>
              <a:t>Generally angry, sad, insane complexion</a:t>
            </a:r>
          </a:p>
        </p:txBody>
      </p:sp>
      <p:pic>
        <p:nvPicPr>
          <p:cNvPr id="175" name="Shape 175"/>
          <p:cNvPicPr preferRelativeResize="0"/>
          <p:nvPr/>
        </p:nvPicPr>
        <p:blipFill>
          <a:blip r:embed="rId10">
            <a:alphaModFix/>
          </a:blip>
          <a:stretch>
            <a:fillRect/>
          </a:stretch>
        </p:blipFill>
        <p:spPr>
          <a:xfrm>
            <a:off x="5538925" y="1950203"/>
            <a:ext cx="1722025" cy="1722025"/>
          </a:xfrm>
          <a:prstGeom prst="rect">
            <a:avLst/>
          </a:prstGeom>
          <a:noFill/>
          <a:ln>
            <a:noFill/>
          </a:ln>
        </p:spPr>
      </p:pic>
      <p:pic>
        <p:nvPicPr>
          <p:cNvPr id="176" name="Shape 176"/>
          <p:cNvPicPr preferRelativeResize="0"/>
          <p:nvPr/>
        </p:nvPicPr>
        <p:blipFill>
          <a:blip r:embed="rId11">
            <a:alphaModFix/>
          </a:blip>
          <a:stretch>
            <a:fillRect/>
          </a:stretch>
        </p:blipFill>
        <p:spPr>
          <a:xfrm>
            <a:off x="7020725" y="1702888"/>
            <a:ext cx="2182700" cy="1794975"/>
          </a:xfrm>
          <a:prstGeom prst="rect">
            <a:avLst/>
          </a:prstGeom>
          <a:noFill/>
          <a:ln>
            <a:noFill/>
          </a:ln>
        </p:spPr>
      </p:pic>
      <p:pic>
        <p:nvPicPr>
          <p:cNvPr id="177" name="Shape 177"/>
          <p:cNvPicPr preferRelativeResize="0"/>
          <p:nvPr/>
        </p:nvPicPr>
        <p:blipFill>
          <a:blip r:embed="rId12">
            <a:alphaModFix/>
          </a:blip>
          <a:stretch>
            <a:fillRect/>
          </a:stretch>
        </p:blipFill>
        <p:spPr>
          <a:xfrm>
            <a:off x="2464050" y="3497875"/>
            <a:ext cx="2885566" cy="1463250"/>
          </a:xfrm>
          <a:prstGeom prst="rect">
            <a:avLst/>
          </a:prstGeom>
          <a:noFill/>
          <a:ln>
            <a:noFill/>
          </a:ln>
        </p:spPr>
      </p:pic>
      <p:pic>
        <p:nvPicPr>
          <p:cNvPr id="178" name="Shape 178"/>
          <p:cNvPicPr preferRelativeResize="0"/>
          <p:nvPr/>
        </p:nvPicPr>
        <p:blipFill>
          <a:blip r:embed="rId13">
            <a:alphaModFix/>
          </a:blip>
          <a:stretch>
            <a:fillRect/>
          </a:stretch>
        </p:blipFill>
        <p:spPr>
          <a:xfrm>
            <a:off x="5134449" y="3497875"/>
            <a:ext cx="1105250" cy="1463251"/>
          </a:xfrm>
          <a:prstGeom prst="rect">
            <a:avLst/>
          </a:prstGeom>
          <a:noFill/>
          <a:ln>
            <a:noFill/>
          </a:ln>
        </p:spPr>
      </p:pic>
      <p:pic>
        <p:nvPicPr>
          <p:cNvPr id="179" name="Shape 179"/>
          <p:cNvPicPr preferRelativeResize="0"/>
          <p:nvPr/>
        </p:nvPicPr>
        <p:blipFill>
          <a:blip r:embed="rId14">
            <a:alphaModFix/>
          </a:blip>
          <a:stretch>
            <a:fillRect/>
          </a:stretch>
        </p:blipFill>
        <p:spPr>
          <a:xfrm>
            <a:off x="1854650" y="924563"/>
            <a:ext cx="1624850" cy="1218626"/>
          </a:xfrm>
          <a:prstGeom prst="rect">
            <a:avLst/>
          </a:prstGeom>
          <a:noFill/>
          <a:ln>
            <a:noFill/>
          </a:ln>
        </p:spPr>
      </p:pic>
      <p:pic>
        <p:nvPicPr>
          <p:cNvPr id="180" name="Shape 180"/>
          <p:cNvPicPr preferRelativeResize="0"/>
          <p:nvPr/>
        </p:nvPicPr>
        <p:blipFill>
          <a:blip r:embed="rId15">
            <a:alphaModFix/>
          </a:blip>
          <a:stretch>
            <a:fillRect/>
          </a:stretch>
        </p:blipFill>
        <p:spPr>
          <a:xfrm>
            <a:off x="311700" y="3913711"/>
            <a:ext cx="2710600" cy="10474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